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66" r:id="rId3"/>
    <p:sldId id="278" r:id="rId4"/>
    <p:sldId id="260" r:id="rId5"/>
    <p:sldId id="265" r:id="rId6"/>
    <p:sldId id="264" r:id="rId7"/>
    <p:sldId id="267" r:id="rId8"/>
    <p:sldId id="268" r:id="rId9"/>
    <p:sldId id="269" r:id="rId10"/>
    <p:sldId id="261" r:id="rId11"/>
    <p:sldId id="279" r:id="rId12"/>
    <p:sldId id="287" r:id="rId13"/>
    <p:sldId id="284" r:id="rId14"/>
    <p:sldId id="286" r:id="rId15"/>
    <p:sldId id="281" r:id="rId16"/>
    <p:sldId id="282" r:id="rId17"/>
    <p:sldId id="283" r:id="rId18"/>
    <p:sldId id="285" r:id="rId19"/>
    <p:sldId id="272" r:id="rId20"/>
    <p:sldId id="273" r:id="rId21"/>
    <p:sldId id="275" r:id="rId22"/>
    <p:sldId id="263" r:id="rId23"/>
  </p:sldIdLst>
  <p:sldSz cx="12192000" cy="6858000"/>
  <p:notesSz cx="6858000" cy="9144000"/>
  <p:embeddedFontLst>
    <p:embeddedFont>
      <p:font typeface="Tmon몬소리 Black" panose="02000A03000000000000" pitchFamily="2" charset="-127"/>
      <p:bold r:id="rId25"/>
    </p:embeddedFont>
    <p:embeddedFont>
      <p:font typeface="10X10" panose="020D0604000000000000" pitchFamily="50" charset="-127"/>
      <p:regular r:id="rId26"/>
    </p:embeddedFont>
    <p:embeddedFont>
      <p:font typeface="tvN 즐거운이야기 Medium" panose="02020603020101020101" pitchFamily="18" charset="-127"/>
      <p:regular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나눔고딕 ExtraBold" panose="020D0904000000000000" pitchFamily="50" charset="-127"/>
      <p:bold r:id="rId30"/>
    </p:embeddedFont>
    <p:embeddedFont>
      <p:font typeface="더페이스샵 잉크립퀴드체" panose="03050503000000000000" pitchFamily="66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EBC02"/>
    <a:srgbClr val="B72609"/>
    <a:srgbClr val="0075C8"/>
    <a:srgbClr val="41272B"/>
    <a:srgbClr val="2C2021"/>
    <a:srgbClr val="EA0000"/>
    <a:srgbClr val="FFA401"/>
    <a:srgbClr val="A20000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37" y="4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____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AFE-4A38-860A-890A3E29B010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EAFE-4A38-860A-890A3E29B010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AFE-4A38-860A-890A3E29B010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EAFE-4A38-860A-890A3E29B010}"/>
              </c:ext>
            </c:extLst>
          </c:dPt>
          <c:dLbls>
            <c:dLbl>
              <c:idx val="0"/>
              <c:layout>
                <c:manualLayout>
                  <c:x val="-4.0883719324262394E-2"/>
                  <c:y val="-0.32091437659886657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3C4BD35D-BB8F-4078-B7C9-709C0A615051}" type="CATEGORYNAME">
                      <a:rPr lang="en-US" altLang="ko-KR" sz="2400"/>
                      <a:pPr>
                        <a:defRPr sz="2000"/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AFE-4A38-860A-890A3E29B010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AFE-4A38-860A-890A3E29B010}"/>
                </c:ext>
              </c:extLst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AFE-4A38-860A-890A3E29B010}"/>
                </c:ext>
              </c:extLst>
            </c:dLbl>
            <c:dLbl>
              <c:idx val="3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4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AFE-4A38-860A-890A3E29B010}"/>
                </c:ext>
              </c:extLst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4472C4"/>
                </a:solidFill>
                <a:round/>
              </a:ln>
              <a:effectLst>
                <a:outerShdw blurRad="50800" dist="38100" dir="2700000" algn="tl" rotWithShape="0">
                  <a:srgbClr val="4472C4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경험있다.</c:v>
                </c:pt>
                <c:pt idx="1">
                  <c:v>경험없다.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0.68500000000000005</c:v>
                </c:pt>
                <c:pt idx="1">
                  <c:v>0.31500000000000006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FE-4A38-860A-890A3E29B010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4E3FB-C441-4545-871E-A6156C426B9F}" type="datetimeFigureOut">
              <a:rPr lang="ko-KR" altLang="en-US" smtClean="0"/>
              <a:t>2019-11-02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3B33D-6B6A-4C35-8207-F6B307AB7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0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56ECD-F689-4C54-8BE1-0EDF50299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D5FA03-DD9F-4957-88C8-568DFEA4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57F5B-5C9F-4962-A7F5-9144A3ED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96550-FBCD-4C1A-B3A7-7D65BAF5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2D96E-3752-497A-BC96-A13B5CB1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9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75B39-44DD-4465-874C-1EC31ED9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10AC9C-5891-45E3-8894-9A11DD15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55438-6526-4985-9CAA-58009602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220F1-1531-4EE3-9489-DF6A08BD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A6851B-AA00-45FB-BDEE-30ACA10A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01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7AC46D-5405-41A6-9683-AE1409F88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8402D3-A6EC-47D2-BC74-64EEC348B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68A7E-5B4A-48FB-A6DB-FE95DD76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45FC6-5EC6-469F-9B31-B2AD4C276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86126E-7CB8-42F3-8F2B-A632FA79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78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06C2C-6FF1-49E1-827E-1136D657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38C8F-A634-422F-804A-29F4A85A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504C7-7706-4FB4-926E-253847B4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7D8F6-D2BA-4939-889F-57CF327C2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4D1B-7F75-442D-8104-7B3DCCE2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42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A776F-3320-4D72-8160-D78DE3802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C25EB1-FB07-416B-B13A-A1760994B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11FCC2-22DB-48DF-8F15-69FF731E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2FE80-5CCC-4563-8361-1CF1834C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ECC4D-58AD-42CA-B5E2-3D37E3F8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85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A0D1D-53F7-429A-9B3A-FE34EE13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186A6-1735-4667-968E-2D193EC6F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CF4B0-38D7-4D0D-84F2-3EAD7866D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B5A3BD-F4BE-41CD-B71D-FBA1DAAF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BF68DD-8614-451E-B2C6-F2AE7121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DD8BA-5CB5-47A6-868F-F029522A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68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3A43F-70A7-4DCE-A36E-34BB17DA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BABD7F-4ABB-4675-93F5-62EBBCDBE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A574C2-F790-4266-ABA8-7E4F5D6A7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A2E9E9-9BD7-43A1-B664-8DF6FC1A1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7DBB8-6481-4FE6-AD9B-91C58965C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30C5A6-32EF-4A4A-83C7-B9CC3EE9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6211B1-30A5-4A79-ABC6-FFC68542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EC0BB-A6DA-4E00-B336-CBD67C0A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53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F8DC8-CF1B-4A2D-B876-2777DFF8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E8A8FC-3282-4EA8-A4D0-649189BF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1EA5D3-56A5-4F62-94A2-043B029A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99B3C7-0E5F-4BDB-BCB6-C95227E3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B62FD0-1DDF-446C-9B0E-26E31EF3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BCA27A-7385-43CF-9423-E78FD65E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3EC55-AC32-4740-9995-942CD9B5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5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B031F-15B0-4761-B1B0-0C2E37C3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BE043-6538-4F81-9867-D62C47076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CC4DF1-73CA-4393-9D2B-0E2CD3C8A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F3371A-0301-494D-BA1E-50E9E0C8D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B1C0C6-D2A0-4CED-8233-E334C3A37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DC8B4C-A28E-4776-BE37-277C2CCD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8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4CBEA-BCFA-41E8-84FB-AFCAF3C7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9680BB-730A-43E0-AA27-1D4D22635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178945-7B4E-4D3A-AEE4-E9F518A1E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29A19B-DC32-405A-A2EA-855EFFC4E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9D35F1-86C9-42C1-B7C9-D44B10D2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F744AF-CD58-4BC6-ABCB-54778B14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35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D0DEF5-A3A4-4A88-998C-2D5F3A71D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B2A0D-4F31-49D9-BE89-A0F4E2074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D9B45E-9903-4BB9-8CE4-0714AE357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4C31E-BEDB-4963-BCE5-7B95CB9FA686}" type="datetimeFigureOut">
              <a:rPr lang="ko-KR" altLang="en-US" smtClean="0"/>
              <a:pPr/>
              <a:t>2019-11-02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DEBE7B-1A91-4A6F-A6EB-F6569C4C3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7CF80-EE98-451C-8210-6143DC2E8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5822B-FB56-4B51-A2F9-4CCC738834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47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.svg"/><Relationship Id="rId5" Type="http://schemas.openxmlformats.org/officeDocument/2006/relationships/image" Target="../media/image27.svg"/><Relationship Id="rId10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26" Type="http://schemas.openxmlformats.org/officeDocument/2006/relationships/image" Target="../media/image54.png"/><Relationship Id="rId3" Type="http://schemas.openxmlformats.org/officeDocument/2006/relationships/image" Target="../media/image33.svg"/><Relationship Id="rId21" Type="http://schemas.openxmlformats.org/officeDocument/2006/relationships/image" Target="../media/image51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2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24" Type="http://schemas.openxmlformats.org/officeDocument/2006/relationships/image" Target="../media/image53.png"/><Relationship Id="rId32" Type="http://schemas.openxmlformats.org/officeDocument/2006/relationships/image" Target="../media/image58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23" Type="http://schemas.openxmlformats.org/officeDocument/2006/relationships/image" Target="../media/image25.svg"/><Relationship Id="rId28" Type="http://schemas.openxmlformats.org/officeDocument/2006/relationships/image" Target="../media/image55.pn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31" Type="http://schemas.openxmlformats.org/officeDocument/2006/relationships/image" Target="../media/image57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29.svg"/><Relationship Id="rId30" Type="http://schemas.openxmlformats.org/officeDocument/2006/relationships/image" Target="../media/image5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2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0.svg"/><Relationship Id="rId5" Type="http://schemas.openxmlformats.org/officeDocument/2006/relationships/image" Target="../media/image27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31.sv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2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0.svg"/><Relationship Id="rId5" Type="http://schemas.openxmlformats.org/officeDocument/2006/relationships/image" Target="../media/image27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31.svg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2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0.svg"/><Relationship Id="rId5" Type="http://schemas.openxmlformats.org/officeDocument/2006/relationships/image" Target="../media/image27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31.sv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2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0.svg"/><Relationship Id="rId5" Type="http://schemas.openxmlformats.org/officeDocument/2006/relationships/image" Target="../media/image27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B5E1E5-A3B8-46DF-847D-213C67CFA8DD}"/>
              </a:ext>
            </a:extLst>
          </p:cNvPr>
          <p:cNvSpPr txBox="1"/>
          <p:nvPr/>
        </p:nvSpPr>
        <p:spPr>
          <a:xfrm>
            <a:off x="11135563" y="5288340"/>
            <a:ext cx="9108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문소희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r"/>
            <a:r>
              <a:rPr lang="ko-KR" altLang="en-US" sz="3200" dirty="0" err="1">
                <a:solidFill>
                  <a:schemeClr val="bg1">
                    <a:lumMod val="50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이주혁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r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최용성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23F983-6A05-4793-B044-523F0E2CA135}"/>
              </a:ext>
            </a:extLst>
          </p:cNvPr>
          <p:cNvSpPr/>
          <p:nvPr/>
        </p:nvSpPr>
        <p:spPr>
          <a:xfrm>
            <a:off x="0" y="0"/>
            <a:ext cx="1574157" cy="7280476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3BC07-1386-4135-9F6A-EE1D780B532D}"/>
              </a:ext>
            </a:extLst>
          </p:cNvPr>
          <p:cNvSpPr txBox="1"/>
          <p:nvPr/>
        </p:nvSpPr>
        <p:spPr>
          <a:xfrm>
            <a:off x="4188670" y="3573118"/>
            <a:ext cx="444705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코지</a:t>
            </a:r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아파트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 거주인들만의 커뮤니티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 descr="도시">
            <a:extLst>
              <a:ext uri="{FF2B5EF4-FFF2-40B4-BE49-F238E27FC236}">
                <a16:creationId xmlns:a16="http://schemas.microsoft.com/office/drawing/2014/main" id="{6B40DD7A-8D38-4A97-830A-FD1667438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611" y="731649"/>
            <a:ext cx="3588980" cy="34570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29391-882D-4F09-9D9A-4B841894BC88}"/>
              </a:ext>
            </a:extLst>
          </p:cNvPr>
          <p:cNvSpPr txBox="1"/>
          <p:nvPr/>
        </p:nvSpPr>
        <p:spPr>
          <a:xfrm>
            <a:off x="1800787" y="99556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콘텐츠 서비스 디자인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352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195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4698E-9CCC-4033-8391-8C8BFE91FEF8}"/>
              </a:ext>
            </a:extLst>
          </p:cNvPr>
          <p:cNvSpPr txBox="1"/>
          <p:nvPr/>
        </p:nvSpPr>
        <p:spPr>
          <a:xfrm>
            <a:off x="2440494" y="1397721"/>
            <a:ext cx="493596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거주인들만의 커뮤니티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</a:t>
            </a:r>
            <a:r>
              <a:rPr lang="ko-KR" alt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(cozy apartment)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7EA9835-C3CB-4D20-905F-3E72029F4769}"/>
              </a:ext>
            </a:extLst>
          </p:cNvPr>
          <p:cNvGrpSpPr/>
          <p:nvPr/>
        </p:nvGrpSpPr>
        <p:grpSpPr>
          <a:xfrm>
            <a:off x="7977486" y="171945"/>
            <a:ext cx="3808071" cy="6541371"/>
            <a:chOff x="7977486" y="171945"/>
            <a:chExt cx="3808071" cy="654137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A373D95-4E33-4EE4-A2CD-2CFFBD63078B}"/>
                </a:ext>
              </a:extLst>
            </p:cNvPr>
            <p:cNvSpPr/>
            <p:nvPr/>
          </p:nvSpPr>
          <p:spPr>
            <a:xfrm>
              <a:off x="7977486" y="171945"/>
              <a:ext cx="3808071" cy="6541371"/>
            </a:xfrm>
            <a:prstGeom prst="roundRect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래픽 11" descr="선 화살표 가로 U자형 회전">
              <a:extLst>
                <a:ext uri="{FF2B5EF4-FFF2-40B4-BE49-F238E27FC236}">
                  <a16:creationId xmlns:a16="http://schemas.microsoft.com/office/drawing/2014/main" id="{9562D4C0-2A55-4005-8664-4EB7E432E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75351" y="5955031"/>
              <a:ext cx="507357" cy="568990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3E4DA5-A8CF-46DB-96AF-4FC686144743}"/>
                </a:ext>
              </a:extLst>
            </p:cNvPr>
            <p:cNvSpPr/>
            <p:nvPr/>
          </p:nvSpPr>
          <p:spPr>
            <a:xfrm>
              <a:off x="9690538" y="6134582"/>
              <a:ext cx="381965" cy="271520"/>
            </a:xfrm>
            <a:prstGeom prst="roundRect">
              <a:avLst/>
            </a:prstGeom>
            <a:noFill/>
            <a:ln w="508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B6BBBA-35E7-4CFB-8F4B-E493AB852A78}"/>
                </a:ext>
              </a:extLst>
            </p:cNvPr>
            <p:cNvGrpSpPr/>
            <p:nvPr/>
          </p:nvGrpSpPr>
          <p:grpSpPr>
            <a:xfrm>
              <a:off x="8624105" y="6150980"/>
              <a:ext cx="419815" cy="238724"/>
              <a:chOff x="8599991" y="6157731"/>
              <a:chExt cx="324091" cy="215575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6FEECC2-5F2E-4BB8-954A-92474E910C3B}"/>
                  </a:ext>
                </a:extLst>
              </p:cNvPr>
              <p:cNvCxnSpPr/>
              <p:nvPr/>
            </p:nvCxnSpPr>
            <p:spPr>
              <a:xfrm>
                <a:off x="8599991" y="6157731"/>
                <a:ext cx="324091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851D487-2733-44E8-84D0-137B1BAAB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9991" y="6267787"/>
                <a:ext cx="324091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63576E1-D6F6-4FE5-81F9-A14DA82CF03B}"/>
                  </a:ext>
                </a:extLst>
              </p:cNvPr>
              <p:cNvCxnSpPr/>
              <p:nvPr/>
            </p:nvCxnSpPr>
            <p:spPr>
              <a:xfrm>
                <a:off x="8599991" y="6373306"/>
                <a:ext cx="324091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04C0CA-1C4B-45C6-80ED-29E48E9131D0}"/>
                </a:ext>
              </a:extLst>
            </p:cNvPr>
            <p:cNvSpPr txBox="1"/>
            <p:nvPr/>
          </p:nvSpPr>
          <p:spPr>
            <a:xfrm>
              <a:off x="8264625" y="400479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SKT                        100%</a:t>
              </a:r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D4821ED-3BED-41B2-BD92-734D39B50AA7}"/>
                </a:ext>
              </a:extLst>
            </p:cNvPr>
            <p:cNvSpPr/>
            <p:nvPr/>
          </p:nvSpPr>
          <p:spPr>
            <a:xfrm>
              <a:off x="8090704" y="333979"/>
              <a:ext cx="3565002" cy="6190042"/>
            </a:xfrm>
            <a:prstGeom prst="roundRect">
              <a:avLst>
                <a:gd name="adj" fmla="val 12122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알람 시계">
              <a:extLst>
                <a:ext uri="{FF2B5EF4-FFF2-40B4-BE49-F238E27FC236}">
                  <a16:creationId xmlns:a16="http://schemas.microsoft.com/office/drawing/2014/main" id="{F8FB4412-5326-4ECD-A66B-D2B65FC1E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72503" y="394162"/>
              <a:ext cx="381965" cy="381965"/>
            </a:xfrm>
            <a:prstGeom prst="rect">
              <a:avLst/>
            </a:prstGeom>
          </p:spPr>
        </p:pic>
        <p:pic>
          <p:nvPicPr>
            <p:cNvPr id="40" name="그래픽 39" descr="Wi Fi">
              <a:extLst>
                <a:ext uri="{FF2B5EF4-FFF2-40B4-BE49-F238E27FC236}">
                  <a16:creationId xmlns:a16="http://schemas.microsoft.com/office/drawing/2014/main" id="{54DA30DE-3631-4813-BB0E-4968D141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66143" y="394162"/>
              <a:ext cx="381965" cy="381965"/>
            </a:xfrm>
            <a:prstGeom prst="rect">
              <a:avLst/>
            </a:prstGeom>
          </p:spPr>
        </p:pic>
        <p:pic>
          <p:nvPicPr>
            <p:cNvPr id="42" name="그래픽 41" descr="배터리 충전">
              <a:extLst>
                <a:ext uri="{FF2B5EF4-FFF2-40B4-BE49-F238E27FC236}">
                  <a16:creationId xmlns:a16="http://schemas.microsoft.com/office/drawing/2014/main" id="{A00467CE-A6E3-4D74-9A11-E13D9307D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48708" y="429530"/>
              <a:ext cx="304201" cy="298595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4E7CEC6-B16C-41FC-AF45-842B4175D925}"/>
              </a:ext>
            </a:extLst>
          </p:cNvPr>
          <p:cNvSpPr txBox="1"/>
          <p:nvPr/>
        </p:nvSpPr>
        <p:spPr>
          <a:xfrm>
            <a:off x="2867155" y="3629996"/>
            <a:ext cx="4398961" cy="663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대면 없이 이웃 갈등 해결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B64EC1-5A73-4E70-98F0-C192BC4D6C5F}"/>
              </a:ext>
            </a:extLst>
          </p:cNvPr>
          <p:cNvSpPr txBox="1"/>
          <p:nvPr/>
        </p:nvSpPr>
        <p:spPr>
          <a:xfrm>
            <a:off x="2866589" y="4402569"/>
            <a:ext cx="35205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이웃과의 친목 도모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DC170B-E975-4C48-A02D-B7C18DB94434}"/>
              </a:ext>
            </a:extLst>
          </p:cNvPr>
          <p:cNvSpPr txBox="1"/>
          <p:nvPr/>
        </p:nvSpPr>
        <p:spPr>
          <a:xfrm>
            <a:off x="2866589" y="5053627"/>
            <a:ext cx="39597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주변 정보 공유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B02DFE5-36B8-48A4-8647-4D8346E33FD6}"/>
              </a:ext>
            </a:extLst>
          </p:cNvPr>
          <p:cNvGrpSpPr/>
          <p:nvPr/>
        </p:nvGrpSpPr>
        <p:grpSpPr>
          <a:xfrm>
            <a:off x="7594531" y="1568525"/>
            <a:ext cx="4447051" cy="2306987"/>
            <a:chOff x="7594531" y="1568525"/>
            <a:chExt cx="4447051" cy="230698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35E760-5938-4469-9A6F-C71904C62FDA}"/>
                </a:ext>
              </a:extLst>
            </p:cNvPr>
            <p:cNvSpPr txBox="1"/>
            <p:nvPr/>
          </p:nvSpPr>
          <p:spPr>
            <a:xfrm>
              <a:off x="7594531" y="2998349"/>
              <a:ext cx="4447051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코지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아파트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아파트 거주인들만의 커뮤니티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7" name="그래픽 46" descr="도시">
              <a:extLst>
                <a:ext uri="{FF2B5EF4-FFF2-40B4-BE49-F238E27FC236}">
                  <a16:creationId xmlns:a16="http://schemas.microsoft.com/office/drawing/2014/main" id="{EEB44825-2915-4378-9B6F-78FA98AE2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7992" y="1568525"/>
              <a:ext cx="1877124" cy="1808107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AC4FC5-F09D-4F53-9C03-D720B8C123B5}"/>
              </a:ext>
            </a:extLst>
          </p:cNvPr>
          <p:cNvGrpSpPr/>
          <p:nvPr/>
        </p:nvGrpSpPr>
        <p:grpSpPr>
          <a:xfrm>
            <a:off x="8240391" y="1000830"/>
            <a:ext cx="3312518" cy="2906165"/>
            <a:chOff x="8240391" y="1000830"/>
            <a:chExt cx="3312518" cy="290616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BFAB8CD-9D1F-4D8A-94DA-F12E679DDE13}"/>
                </a:ext>
              </a:extLst>
            </p:cNvPr>
            <p:cNvSpPr txBox="1"/>
            <p:nvPr/>
          </p:nvSpPr>
          <p:spPr>
            <a:xfrm>
              <a:off x="8410573" y="1000830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자유게시판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1CBC8DE-9D03-4632-8438-5CD4825F3947}"/>
                </a:ext>
              </a:extLst>
            </p:cNvPr>
            <p:cNvCxnSpPr>
              <a:cxnSpLocks/>
            </p:cNvCxnSpPr>
            <p:nvPr/>
          </p:nvCxnSpPr>
          <p:spPr>
            <a:xfrm>
              <a:off x="8264625" y="1370162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154EF8-4F71-4FCF-998E-5AD2C9C5EC8D}"/>
                </a:ext>
              </a:extLst>
            </p:cNvPr>
            <p:cNvSpPr txBox="1"/>
            <p:nvPr/>
          </p:nvSpPr>
          <p:spPr>
            <a:xfrm>
              <a:off x="8257031" y="1500189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107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12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층 분들 중에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B2DD6C4-EEFD-4252-8258-94E7A7829ED4}"/>
                </a:ext>
              </a:extLst>
            </p:cNvPr>
            <p:cNvSpPr txBox="1"/>
            <p:nvPr/>
          </p:nvSpPr>
          <p:spPr>
            <a:xfrm>
              <a:off x="8312376" y="1775951"/>
              <a:ext cx="24994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새벽에 노래 부르는 건 자제해주세요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55E36E8-75A2-4CE7-B899-F5A3E8B78F46}"/>
                </a:ext>
              </a:extLst>
            </p:cNvPr>
            <p:cNvCxnSpPr>
              <a:cxnSpLocks/>
            </p:cNvCxnSpPr>
            <p:nvPr/>
          </p:nvCxnSpPr>
          <p:spPr>
            <a:xfrm>
              <a:off x="8264625" y="2052950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CDF8E80-8A55-4DC1-AB4E-FE9F338AA27C}"/>
                </a:ext>
              </a:extLst>
            </p:cNvPr>
            <p:cNvSpPr txBox="1"/>
            <p:nvPr/>
          </p:nvSpPr>
          <p:spPr>
            <a:xfrm>
              <a:off x="8249437" y="2123853"/>
              <a:ext cx="2153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사과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박스 가져가실 분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??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04BA2E-4E38-47F2-A5D6-9147A4782AC6}"/>
                </a:ext>
              </a:extLst>
            </p:cNvPr>
            <p:cNvSpPr txBox="1"/>
            <p:nvPr/>
          </p:nvSpPr>
          <p:spPr>
            <a:xfrm>
              <a:off x="8304782" y="2399615"/>
              <a:ext cx="21563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쪽지주세요 </a:t>
              </a:r>
              <a:r>
                <a:rPr lang="en-US" altLang="ko-KR" sz="1100" dirty="0"/>
                <a:t>~ </a:t>
              </a:r>
              <a:r>
                <a:rPr lang="ko-KR" altLang="en-US" sz="1100" dirty="0"/>
                <a:t>무료로 드립니다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50489C8-448D-412D-A4FD-51EC90C3F060}"/>
                </a:ext>
              </a:extLst>
            </p:cNvPr>
            <p:cNvCxnSpPr>
              <a:cxnSpLocks/>
            </p:cNvCxnSpPr>
            <p:nvPr/>
          </p:nvCxnSpPr>
          <p:spPr>
            <a:xfrm>
              <a:off x="8257031" y="2676614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9BBCE6-2A6A-412B-A0F0-8E4BE8188108}"/>
                </a:ext>
              </a:extLst>
            </p:cNvPr>
            <p:cNvSpPr txBox="1"/>
            <p:nvPr/>
          </p:nvSpPr>
          <p:spPr>
            <a:xfrm>
              <a:off x="8257031" y="2723655"/>
              <a:ext cx="2635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짖는 소리 좀 안 나게 하라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!!!!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163E357-487E-48DC-B5CF-5517B546543B}"/>
                </a:ext>
              </a:extLst>
            </p:cNvPr>
            <p:cNvSpPr txBox="1"/>
            <p:nvPr/>
          </p:nvSpPr>
          <p:spPr>
            <a:xfrm>
              <a:off x="8312376" y="2999417"/>
              <a:ext cx="6655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&lt;</a:t>
              </a:r>
              <a:r>
                <a:rPr lang="ko-KR" altLang="en-US" sz="1100" dirty="0"/>
                <a:t>사진</a:t>
              </a:r>
              <a:r>
                <a:rPr lang="en-US" altLang="ko-KR" sz="1100" dirty="0"/>
                <a:t>&gt;</a:t>
              </a:r>
              <a:endParaRPr lang="ko-KR" altLang="en-US" sz="1100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C0B694D-C32C-4FD1-9A30-A7EC8EBE8F97}"/>
                </a:ext>
              </a:extLst>
            </p:cNvPr>
            <p:cNvCxnSpPr>
              <a:cxnSpLocks/>
            </p:cNvCxnSpPr>
            <p:nvPr/>
          </p:nvCxnSpPr>
          <p:spPr>
            <a:xfrm>
              <a:off x="8264625" y="3276416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2F9699-81F9-41E6-BE42-9CE319FB0999}"/>
                </a:ext>
              </a:extLst>
            </p:cNvPr>
            <p:cNvSpPr txBox="1"/>
            <p:nvPr/>
          </p:nvSpPr>
          <p:spPr>
            <a:xfrm>
              <a:off x="8240391" y="3354234"/>
              <a:ext cx="2114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수학 학원 어디가 좋나요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B5F5991-839D-47E6-BE26-724867082E29}"/>
                </a:ext>
              </a:extLst>
            </p:cNvPr>
            <p:cNvSpPr txBox="1"/>
            <p:nvPr/>
          </p:nvSpPr>
          <p:spPr>
            <a:xfrm>
              <a:off x="8295736" y="3629996"/>
              <a:ext cx="20056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초</a:t>
              </a:r>
              <a:r>
                <a:rPr lang="en-US" altLang="ko-KR" sz="1100" dirty="0"/>
                <a:t>3 </a:t>
              </a:r>
              <a:r>
                <a:rPr lang="ko-KR" altLang="en-US" sz="1100" dirty="0"/>
                <a:t>아들 보내려고 하는데 </a:t>
              </a:r>
              <a:r>
                <a:rPr lang="en-US" altLang="ko-KR" sz="1100" dirty="0"/>
                <a:t>….</a:t>
              </a:r>
              <a:endParaRPr lang="ko-KR" altLang="en-US" sz="1100" dirty="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49C85820-C21D-4EC0-9945-96F2AD8C8E33}"/>
                </a:ext>
              </a:extLst>
            </p:cNvPr>
            <p:cNvCxnSpPr>
              <a:cxnSpLocks/>
            </p:cNvCxnSpPr>
            <p:nvPr/>
          </p:nvCxnSpPr>
          <p:spPr>
            <a:xfrm>
              <a:off x="8247985" y="3906995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346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97EA9835-C3CB-4D20-905F-3E72029F4769}"/>
              </a:ext>
            </a:extLst>
          </p:cNvPr>
          <p:cNvGrpSpPr/>
          <p:nvPr/>
        </p:nvGrpSpPr>
        <p:grpSpPr>
          <a:xfrm>
            <a:off x="7333251" y="1133946"/>
            <a:ext cx="4646088" cy="7875593"/>
            <a:chOff x="7977486" y="171945"/>
            <a:chExt cx="3808071" cy="654137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A373D95-4E33-4EE4-A2CD-2CFFBD63078B}"/>
                </a:ext>
              </a:extLst>
            </p:cNvPr>
            <p:cNvSpPr/>
            <p:nvPr/>
          </p:nvSpPr>
          <p:spPr>
            <a:xfrm>
              <a:off x="7977486" y="171945"/>
              <a:ext cx="3808071" cy="6541371"/>
            </a:xfrm>
            <a:prstGeom prst="roundRect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B6BBBA-35E7-4CFB-8F4B-E493AB852A78}"/>
                </a:ext>
              </a:extLst>
            </p:cNvPr>
            <p:cNvGrpSpPr/>
            <p:nvPr/>
          </p:nvGrpSpPr>
          <p:grpSpPr>
            <a:xfrm>
              <a:off x="8624105" y="6150980"/>
              <a:ext cx="419815" cy="238724"/>
              <a:chOff x="8599991" y="6157731"/>
              <a:chExt cx="324091" cy="215575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6FEECC2-5F2E-4BB8-954A-92474E910C3B}"/>
                  </a:ext>
                </a:extLst>
              </p:cNvPr>
              <p:cNvCxnSpPr/>
              <p:nvPr/>
            </p:nvCxnSpPr>
            <p:spPr>
              <a:xfrm>
                <a:off x="8599991" y="6157731"/>
                <a:ext cx="324091" cy="0"/>
              </a:xfrm>
              <a:prstGeom prst="lin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851D487-2733-44E8-84D0-137B1BAAB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9991" y="6267787"/>
                <a:ext cx="324091" cy="0"/>
              </a:xfrm>
              <a:prstGeom prst="lin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63576E1-D6F6-4FE5-81F9-A14DA82CF03B}"/>
                  </a:ext>
                </a:extLst>
              </p:cNvPr>
              <p:cNvCxnSpPr/>
              <p:nvPr/>
            </p:nvCxnSpPr>
            <p:spPr>
              <a:xfrm>
                <a:off x="8599991" y="6373306"/>
                <a:ext cx="324091" cy="0"/>
              </a:xfrm>
              <a:prstGeom prst="lin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04C0CA-1C4B-45C6-80ED-29E48E9131D0}"/>
                </a:ext>
              </a:extLst>
            </p:cNvPr>
            <p:cNvSpPr txBox="1"/>
            <p:nvPr/>
          </p:nvSpPr>
          <p:spPr>
            <a:xfrm>
              <a:off x="8263368" y="393557"/>
              <a:ext cx="3165372" cy="3834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SKT                      </a:t>
              </a:r>
              <a:r>
                <a:rPr lang="en-US" altLang="ko-KR" sz="2000" dirty="0"/>
                <a:t>100%</a:t>
              </a:r>
              <a:endParaRPr lang="ko-KR" altLang="en-US" sz="2400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D4821ED-3BED-41B2-BD92-734D39B50AA7}"/>
                </a:ext>
              </a:extLst>
            </p:cNvPr>
            <p:cNvSpPr/>
            <p:nvPr/>
          </p:nvSpPr>
          <p:spPr>
            <a:xfrm>
              <a:off x="8090704" y="333979"/>
              <a:ext cx="3565002" cy="6190042"/>
            </a:xfrm>
            <a:prstGeom prst="roundRect">
              <a:avLst>
                <a:gd name="adj" fmla="val 12122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래픽 28" descr="알람 시계">
              <a:extLst>
                <a:ext uri="{FF2B5EF4-FFF2-40B4-BE49-F238E27FC236}">
                  <a16:creationId xmlns:a16="http://schemas.microsoft.com/office/drawing/2014/main" id="{F8FB4412-5326-4ECD-A66B-D2B65FC1E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72503" y="394162"/>
              <a:ext cx="381965" cy="381965"/>
            </a:xfrm>
            <a:prstGeom prst="rect">
              <a:avLst/>
            </a:prstGeom>
          </p:spPr>
        </p:pic>
        <p:pic>
          <p:nvPicPr>
            <p:cNvPr id="40" name="그래픽 39" descr="Wi Fi">
              <a:extLst>
                <a:ext uri="{FF2B5EF4-FFF2-40B4-BE49-F238E27FC236}">
                  <a16:creationId xmlns:a16="http://schemas.microsoft.com/office/drawing/2014/main" id="{54DA30DE-3631-4813-BB0E-4968D141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66143" y="394162"/>
              <a:ext cx="381965" cy="381965"/>
            </a:xfrm>
            <a:prstGeom prst="rect">
              <a:avLst/>
            </a:prstGeom>
          </p:spPr>
        </p:pic>
        <p:pic>
          <p:nvPicPr>
            <p:cNvPr id="42" name="그래픽 41" descr="배터리 충전">
              <a:extLst>
                <a:ext uri="{FF2B5EF4-FFF2-40B4-BE49-F238E27FC236}">
                  <a16:creationId xmlns:a16="http://schemas.microsoft.com/office/drawing/2014/main" id="{A00467CE-A6E3-4D74-9A11-E13D9307D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48708" y="429530"/>
              <a:ext cx="304201" cy="298595"/>
            </a:xfrm>
            <a:prstGeom prst="rect">
              <a:avLst/>
            </a:prstGeom>
          </p:spPr>
        </p:pic>
        <p:pic>
          <p:nvPicPr>
            <p:cNvPr id="12" name="그래픽 11" descr="선 화살표 가로 U자형 회전">
              <a:extLst>
                <a:ext uri="{FF2B5EF4-FFF2-40B4-BE49-F238E27FC236}">
                  <a16:creationId xmlns:a16="http://schemas.microsoft.com/office/drawing/2014/main" id="{9562D4C0-2A55-4005-8664-4EB7E432E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75351" y="5955031"/>
              <a:ext cx="507357" cy="568990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3E4DA5-A8CF-46DB-96AF-4FC686144743}"/>
                </a:ext>
              </a:extLst>
            </p:cNvPr>
            <p:cNvSpPr/>
            <p:nvPr/>
          </p:nvSpPr>
          <p:spPr>
            <a:xfrm>
              <a:off x="9690538" y="6134582"/>
              <a:ext cx="381965" cy="271520"/>
            </a:xfrm>
            <a:prstGeom prst="roundRect">
              <a:avLst/>
            </a:prstGeom>
            <a:noFill/>
            <a:ln w="508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82CACA0-D42C-46DA-A0B7-62E7E6C9264A}"/>
              </a:ext>
            </a:extLst>
          </p:cNvPr>
          <p:cNvGrpSpPr/>
          <p:nvPr/>
        </p:nvGrpSpPr>
        <p:grpSpPr>
          <a:xfrm>
            <a:off x="7471384" y="1979638"/>
            <a:ext cx="4349528" cy="6801996"/>
            <a:chOff x="7471384" y="1979638"/>
            <a:chExt cx="4349528" cy="680199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3FA6B3-F19C-4D9F-889F-A676770ED487}"/>
                </a:ext>
              </a:extLst>
            </p:cNvPr>
            <p:cNvSpPr/>
            <p:nvPr/>
          </p:nvSpPr>
          <p:spPr>
            <a:xfrm>
              <a:off x="7471384" y="3485484"/>
              <a:ext cx="4349528" cy="5296150"/>
            </a:xfrm>
            <a:prstGeom prst="roundRect">
              <a:avLst>
                <a:gd name="adj" fmla="val 1297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7392113-6B9B-45E5-BC65-FC56B68D594C}"/>
                </a:ext>
              </a:extLst>
            </p:cNvPr>
            <p:cNvSpPr/>
            <p:nvPr/>
          </p:nvSpPr>
          <p:spPr>
            <a:xfrm>
              <a:off x="7493115" y="3051344"/>
              <a:ext cx="4317917" cy="1476151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E25FB24-E2C7-46F9-8461-E58A960FCB62}"/>
                </a:ext>
              </a:extLst>
            </p:cNvPr>
            <p:cNvSpPr/>
            <p:nvPr/>
          </p:nvSpPr>
          <p:spPr>
            <a:xfrm>
              <a:off x="7644533" y="1983466"/>
              <a:ext cx="753600" cy="747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Wi Fi">
              <a:extLst>
                <a:ext uri="{FF2B5EF4-FFF2-40B4-BE49-F238E27FC236}">
                  <a16:creationId xmlns:a16="http://schemas.microsoft.com/office/drawing/2014/main" id="{F2F0EF0E-6435-49DE-B28C-B0CDED78C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43276" y="1979638"/>
              <a:ext cx="777836" cy="777836"/>
            </a:xfrm>
            <a:prstGeom prst="rect">
              <a:avLst/>
            </a:prstGeom>
          </p:spPr>
        </p:pic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499535B-CD0F-4436-82C0-E05213B369F9}"/>
                </a:ext>
              </a:extLst>
            </p:cNvPr>
            <p:cNvSpPr/>
            <p:nvPr/>
          </p:nvSpPr>
          <p:spPr>
            <a:xfrm>
              <a:off x="8547842" y="2007276"/>
              <a:ext cx="753600" cy="747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5E6BD77-E834-460B-A4F2-57360C83B33C}"/>
                </a:ext>
              </a:extLst>
            </p:cNvPr>
            <p:cNvSpPr/>
            <p:nvPr/>
          </p:nvSpPr>
          <p:spPr>
            <a:xfrm>
              <a:off x="9405439" y="2007276"/>
              <a:ext cx="753600" cy="747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6F0D71C-B39A-47B1-B7A5-9B9C9463388A}"/>
                </a:ext>
              </a:extLst>
            </p:cNvPr>
            <p:cNvSpPr/>
            <p:nvPr/>
          </p:nvSpPr>
          <p:spPr>
            <a:xfrm>
              <a:off x="10202476" y="2007276"/>
              <a:ext cx="753600" cy="747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DF9D147-A84F-405A-9222-BCC5C826A285}"/>
                </a:ext>
              </a:extLst>
            </p:cNvPr>
            <p:cNvSpPr/>
            <p:nvPr/>
          </p:nvSpPr>
          <p:spPr>
            <a:xfrm>
              <a:off x="10997719" y="2007276"/>
              <a:ext cx="753600" cy="747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래픽 18" descr="블루투스">
              <a:extLst>
                <a:ext uri="{FF2B5EF4-FFF2-40B4-BE49-F238E27FC236}">
                  <a16:creationId xmlns:a16="http://schemas.microsoft.com/office/drawing/2014/main" id="{A2853EAA-A41B-48A5-BCDC-530FCC491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80546" y="2074472"/>
              <a:ext cx="634933" cy="634933"/>
            </a:xfrm>
            <a:prstGeom prst="rect">
              <a:avLst/>
            </a:prstGeom>
          </p:spPr>
        </p:pic>
        <p:pic>
          <p:nvPicPr>
            <p:cNvPr id="23" name="그래픽 22" descr="거래량">
              <a:extLst>
                <a:ext uri="{FF2B5EF4-FFF2-40B4-BE49-F238E27FC236}">
                  <a16:creationId xmlns:a16="http://schemas.microsoft.com/office/drawing/2014/main" id="{2129C588-2B25-4AC7-9E9D-C13D1AB79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7227" y="2050092"/>
              <a:ext cx="634933" cy="634933"/>
            </a:xfrm>
            <a:prstGeom prst="rect">
              <a:avLst/>
            </a:prstGeom>
          </p:spPr>
        </p:pic>
        <p:pic>
          <p:nvPicPr>
            <p:cNvPr id="25" name="그래픽 24" descr="회중전등">
              <a:extLst>
                <a:ext uri="{FF2B5EF4-FFF2-40B4-BE49-F238E27FC236}">
                  <a16:creationId xmlns:a16="http://schemas.microsoft.com/office/drawing/2014/main" id="{D9B57828-36B3-455D-9B34-EE1C0C757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266433" y="2074472"/>
              <a:ext cx="634933" cy="634933"/>
            </a:xfrm>
            <a:prstGeom prst="rect">
              <a:avLst/>
            </a:prstGeom>
          </p:spPr>
        </p:pic>
        <p:pic>
          <p:nvPicPr>
            <p:cNvPr id="27" name="그래픽 26" descr="전송">
              <a:extLst>
                <a:ext uri="{FF2B5EF4-FFF2-40B4-BE49-F238E27FC236}">
                  <a16:creationId xmlns:a16="http://schemas.microsoft.com/office/drawing/2014/main" id="{C8185183-812A-416E-B446-ABE731BA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5400000">
              <a:off x="9492279" y="2095748"/>
              <a:ext cx="572064" cy="57206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161997-A55E-4709-8D9B-27BB702F0F23}"/>
                </a:ext>
              </a:extLst>
            </p:cNvPr>
            <p:cNvSpPr txBox="1"/>
            <p:nvPr/>
          </p:nvSpPr>
          <p:spPr>
            <a:xfrm>
              <a:off x="8273739" y="3718132"/>
              <a:ext cx="33329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코아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인증이 완료 되었습니다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맘껏 즐겨주세요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~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5" name="그래픽 74" descr="도시">
              <a:extLst>
                <a:ext uri="{FF2B5EF4-FFF2-40B4-BE49-F238E27FC236}">
                  <a16:creationId xmlns:a16="http://schemas.microsoft.com/office/drawing/2014/main" id="{22DE3E8F-3463-4944-8B32-BC51F03ED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543146" y="3637814"/>
              <a:ext cx="752228" cy="752228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인증 방법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04C5729-70C2-4E89-822C-A79EE6409C45}"/>
              </a:ext>
            </a:extLst>
          </p:cNvPr>
          <p:cNvGrpSpPr/>
          <p:nvPr/>
        </p:nvGrpSpPr>
        <p:grpSpPr>
          <a:xfrm>
            <a:off x="2760374" y="1468940"/>
            <a:ext cx="3208378" cy="5230745"/>
            <a:chOff x="7977486" y="171945"/>
            <a:chExt cx="3808071" cy="6541371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ADC983-FDE5-43D7-B06F-899F40504154}"/>
                </a:ext>
              </a:extLst>
            </p:cNvPr>
            <p:cNvSpPr/>
            <p:nvPr/>
          </p:nvSpPr>
          <p:spPr>
            <a:xfrm>
              <a:off x="7977486" y="171945"/>
              <a:ext cx="3808071" cy="6541371"/>
            </a:xfrm>
            <a:prstGeom prst="roundRect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선 화살표 가로 U자형 회전">
              <a:extLst>
                <a:ext uri="{FF2B5EF4-FFF2-40B4-BE49-F238E27FC236}">
                  <a16:creationId xmlns:a16="http://schemas.microsoft.com/office/drawing/2014/main" id="{A531200C-AE40-42AC-956F-FC12CA495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675351" y="5955031"/>
              <a:ext cx="507357" cy="568990"/>
            </a:xfrm>
            <a:prstGeom prst="rect">
              <a:avLst/>
            </a:prstGeom>
          </p:spPr>
        </p:pic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CA0D08E-9533-46EF-9B38-1FBA8F2C3D68}"/>
                </a:ext>
              </a:extLst>
            </p:cNvPr>
            <p:cNvSpPr/>
            <p:nvPr/>
          </p:nvSpPr>
          <p:spPr>
            <a:xfrm>
              <a:off x="9690538" y="6134582"/>
              <a:ext cx="381965" cy="271520"/>
            </a:xfrm>
            <a:prstGeom prst="round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4E0A41E-BCD6-43C0-9ED2-D3B215DF82D9}"/>
                </a:ext>
              </a:extLst>
            </p:cNvPr>
            <p:cNvGrpSpPr/>
            <p:nvPr/>
          </p:nvGrpSpPr>
          <p:grpSpPr>
            <a:xfrm>
              <a:off x="8624105" y="6150980"/>
              <a:ext cx="419815" cy="238724"/>
              <a:chOff x="8599991" y="6157731"/>
              <a:chExt cx="324091" cy="215575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E003DF28-1BAD-40B4-8C18-87B99A84A2B0}"/>
                  </a:ext>
                </a:extLst>
              </p:cNvPr>
              <p:cNvCxnSpPr/>
              <p:nvPr/>
            </p:nvCxnSpPr>
            <p:spPr>
              <a:xfrm>
                <a:off x="8599991" y="6157731"/>
                <a:ext cx="324091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AF6FFD0B-B010-44E1-9E7C-879D6C019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9991" y="6267787"/>
                <a:ext cx="324091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9826BBA4-34BE-415F-9120-C1BCA2B8E97E}"/>
                  </a:ext>
                </a:extLst>
              </p:cNvPr>
              <p:cNvCxnSpPr/>
              <p:nvPr/>
            </p:nvCxnSpPr>
            <p:spPr>
              <a:xfrm>
                <a:off x="8599991" y="6373306"/>
                <a:ext cx="324091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830189-FE8D-45CC-BBCF-FE58E885182C}"/>
                </a:ext>
              </a:extLst>
            </p:cNvPr>
            <p:cNvSpPr txBox="1"/>
            <p:nvPr/>
          </p:nvSpPr>
          <p:spPr>
            <a:xfrm>
              <a:off x="8264626" y="400479"/>
              <a:ext cx="3111176" cy="384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SKT                           100%</a:t>
              </a:r>
              <a:endParaRPr lang="ko-KR" altLang="en-US" sz="1400" dirty="0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04DE03E9-6DA8-4946-BF52-295756B78615}"/>
                </a:ext>
              </a:extLst>
            </p:cNvPr>
            <p:cNvSpPr/>
            <p:nvPr/>
          </p:nvSpPr>
          <p:spPr>
            <a:xfrm>
              <a:off x="8090704" y="333979"/>
              <a:ext cx="3565002" cy="6190042"/>
            </a:xfrm>
            <a:prstGeom prst="roundRect">
              <a:avLst>
                <a:gd name="adj" fmla="val 12122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4" name="그래픽 63" descr="알람 시계">
              <a:extLst>
                <a:ext uri="{FF2B5EF4-FFF2-40B4-BE49-F238E27FC236}">
                  <a16:creationId xmlns:a16="http://schemas.microsoft.com/office/drawing/2014/main" id="{D0459D9A-0A30-4BC4-BFBF-CA38AC075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072503" y="394162"/>
              <a:ext cx="381965" cy="381965"/>
            </a:xfrm>
            <a:prstGeom prst="rect">
              <a:avLst/>
            </a:prstGeom>
          </p:spPr>
        </p:pic>
        <p:pic>
          <p:nvPicPr>
            <p:cNvPr id="69" name="그래픽 68" descr="Wi Fi">
              <a:extLst>
                <a:ext uri="{FF2B5EF4-FFF2-40B4-BE49-F238E27FC236}">
                  <a16:creationId xmlns:a16="http://schemas.microsoft.com/office/drawing/2014/main" id="{7C7EE5CC-F400-4E73-9670-D6271E988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366143" y="394162"/>
              <a:ext cx="381965" cy="381965"/>
            </a:xfrm>
            <a:prstGeom prst="rect">
              <a:avLst/>
            </a:prstGeom>
          </p:spPr>
        </p:pic>
        <p:pic>
          <p:nvPicPr>
            <p:cNvPr id="70" name="그래픽 69" descr="배터리 충전">
              <a:extLst>
                <a:ext uri="{FF2B5EF4-FFF2-40B4-BE49-F238E27FC236}">
                  <a16:creationId xmlns:a16="http://schemas.microsoft.com/office/drawing/2014/main" id="{294F066A-4A7F-45F6-B0B4-89A059597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248708" y="429530"/>
              <a:ext cx="304201" cy="29859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AB98FF8-6748-4460-8C46-B2A24D158569}"/>
              </a:ext>
            </a:extLst>
          </p:cNvPr>
          <p:cNvSpPr txBox="1"/>
          <p:nvPr/>
        </p:nvSpPr>
        <p:spPr>
          <a:xfrm>
            <a:off x="4252289" y="379810"/>
            <a:ext cx="6867586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아파트의 주소가 나온 서류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등기부등본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신분증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등본 등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거주 중임이 확인되면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D42D66-E9CE-4C6F-9B5F-31E51EB3DF21}"/>
              </a:ext>
            </a:extLst>
          </p:cNvPr>
          <p:cNvSpPr txBox="1"/>
          <p:nvPr/>
        </p:nvSpPr>
        <p:spPr>
          <a:xfrm>
            <a:off x="2985596" y="208178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 확인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98B800C-B4E1-4A7A-A091-0A24DB76C74C}"/>
              </a:ext>
            </a:extLst>
          </p:cNvPr>
          <p:cNvGrpSpPr/>
          <p:nvPr/>
        </p:nvGrpSpPr>
        <p:grpSpPr>
          <a:xfrm>
            <a:off x="3542800" y="3549079"/>
            <a:ext cx="1789506" cy="2310389"/>
            <a:chOff x="4431613" y="2921051"/>
            <a:chExt cx="1203536" cy="16170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44DCF-F666-4AC0-8722-B1DDA0766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19"/>
            <a:stretch/>
          </p:blipFill>
          <p:spPr>
            <a:xfrm>
              <a:off x="4550632" y="3025224"/>
              <a:ext cx="998537" cy="142938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549696B-6F83-4659-A677-BF562E70A8FB}"/>
                </a:ext>
              </a:extLst>
            </p:cNvPr>
            <p:cNvSpPr/>
            <p:nvPr/>
          </p:nvSpPr>
          <p:spPr>
            <a:xfrm>
              <a:off x="4431613" y="2921051"/>
              <a:ext cx="1203536" cy="1617004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2EC6F52-135C-43CF-A805-C19B4FDAD5C4}"/>
              </a:ext>
            </a:extLst>
          </p:cNvPr>
          <p:cNvSpPr txBox="1"/>
          <p:nvPr/>
        </p:nvSpPr>
        <p:spPr>
          <a:xfrm>
            <a:off x="3002295" y="2661566"/>
            <a:ext cx="2348720" cy="700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 파일을 제출 해주세요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안에 완료됩니다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7D41BB2-D6AB-4925-924A-E58BCB355DD1}"/>
              </a:ext>
            </a:extLst>
          </p:cNvPr>
          <p:cNvCxnSpPr>
            <a:cxnSpLocks/>
          </p:cNvCxnSpPr>
          <p:nvPr/>
        </p:nvCxnSpPr>
        <p:spPr>
          <a:xfrm>
            <a:off x="2917698" y="2451114"/>
            <a:ext cx="289237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오른쪽으로 굽은 화살표">
            <a:extLst>
              <a:ext uri="{FF2B5EF4-FFF2-40B4-BE49-F238E27FC236}">
                <a16:creationId xmlns:a16="http://schemas.microsoft.com/office/drawing/2014/main" id="{7A21F55A-C3D7-4EDD-ACFA-8F644C874D2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2108426" flipV="1">
            <a:off x="5340302" y="3423815"/>
            <a:ext cx="3376637" cy="25905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D59AC6-46E9-4EAA-A21B-3A82FF328EB1}"/>
              </a:ext>
            </a:extLst>
          </p:cNvPr>
          <p:cNvSpPr txBox="1"/>
          <p:nvPr/>
        </p:nvSpPr>
        <p:spPr>
          <a:xfrm>
            <a:off x="7471384" y="5316050"/>
            <a:ext cx="3791423" cy="130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후 이용 가능</a:t>
            </a:r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확인은 알바 고용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106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화면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B68497-ABAA-41D7-86D8-B1E211FCCF4B}"/>
              </a:ext>
            </a:extLst>
          </p:cNvPr>
          <p:cNvSpPr/>
          <p:nvPr/>
        </p:nvSpPr>
        <p:spPr>
          <a:xfrm>
            <a:off x="5378147" y="1662209"/>
            <a:ext cx="3335969" cy="857537"/>
          </a:xfrm>
          <a:prstGeom prst="rect">
            <a:avLst/>
          </a:prstGeom>
          <a:solidFill>
            <a:srgbClr val="B72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롯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슈퍼 최대</a:t>
            </a:r>
            <a:r>
              <a:rPr lang="ko-KR" altLang="en-US" sz="2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40%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할인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endParaRPr lang="ko-KR" altLang="en-US" sz="2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583C0769-5C46-4A75-A902-61B43735CFCF}"/>
              </a:ext>
            </a:extLst>
          </p:cNvPr>
          <p:cNvSpPr/>
          <p:nvPr/>
        </p:nvSpPr>
        <p:spPr>
          <a:xfrm rot="5400000">
            <a:off x="8544269" y="2001958"/>
            <a:ext cx="147659" cy="1443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46E71-EA90-48EE-9D1C-6E092018DAA4}"/>
              </a:ext>
            </a:extLst>
          </p:cNvPr>
          <p:cNvSpPr txBox="1"/>
          <p:nvPr/>
        </p:nvSpPr>
        <p:spPr>
          <a:xfrm>
            <a:off x="5376472" y="1365844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이벤트 정보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144985-63B5-4C1F-B302-D590FB8D9F2A}"/>
              </a:ext>
            </a:extLst>
          </p:cNvPr>
          <p:cNvSpPr txBox="1"/>
          <p:nvPr/>
        </p:nvSpPr>
        <p:spPr>
          <a:xfrm>
            <a:off x="5376472" y="2614392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공지 사항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0E97AF-5AF6-473C-8442-21315E352992}"/>
              </a:ext>
            </a:extLst>
          </p:cNvPr>
          <p:cNvSpPr txBox="1"/>
          <p:nvPr/>
        </p:nvSpPr>
        <p:spPr>
          <a:xfrm>
            <a:off x="5385496" y="2914926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회의 일정 공지입니다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FC60D47-DBC7-4C55-B29F-32468F93B79E}"/>
              </a:ext>
            </a:extLst>
          </p:cNvPr>
          <p:cNvCxnSpPr>
            <a:cxnSpLocks/>
          </p:cNvCxnSpPr>
          <p:nvPr/>
        </p:nvCxnSpPr>
        <p:spPr>
          <a:xfrm>
            <a:off x="5393112" y="2924149"/>
            <a:ext cx="32882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CE69286-BCA8-4066-B467-1CCC21F1E116}"/>
              </a:ext>
            </a:extLst>
          </p:cNvPr>
          <p:cNvSpPr txBox="1"/>
          <p:nvPr/>
        </p:nvSpPr>
        <p:spPr>
          <a:xfrm>
            <a:off x="5385496" y="3138027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주차증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발급 관련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5B7CCA-C213-428A-88EA-FA219DE354AF}"/>
              </a:ext>
            </a:extLst>
          </p:cNvPr>
          <p:cNvSpPr txBox="1"/>
          <p:nvPr/>
        </p:nvSpPr>
        <p:spPr>
          <a:xfrm>
            <a:off x="5385496" y="3349088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점검 일정입니다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09BD98-D03B-4D5F-8684-8CC8C5E9AFEE}"/>
              </a:ext>
            </a:extLst>
          </p:cNvPr>
          <p:cNvSpPr txBox="1"/>
          <p:nvPr/>
        </p:nvSpPr>
        <p:spPr>
          <a:xfrm>
            <a:off x="5376472" y="366544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즐겨찾기 게시판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C1A905A1-C399-44ED-B482-77571C99B471}"/>
              </a:ext>
            </a:extLst>
          </p:cNvPr>
          <p:cNvCxnSpPr>
            <a:cxnSpLocks/>
          </p:cNvCxnSpPr>
          <p:nvPr/>
        </p:nvCxnSpPr>
        <p:spPr>
          <a:xfrm>
            <a:off x="5393112" y="3975202"/>
            <a:ext cx="32882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5368729-C694-4509-A6FC-D46D390A3B3A}"/>
              </a:ext>
            </a:extLst>
          </p:cNvPr>
          <p:cNvSpPr/>
          <p:nvPr/>
        </p:nvSpPr>
        <p:spPr>
          <a:xfrm>
            <a:off x="7290919" y="2961048"/>
            <a:ext cx="166679" cy="17696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BB9A90D-75D5-4B1C-850E-6351D2EB5925}"/>
              </a:ext>
            </a:extLst>
          </p:cNvPr>
          <p:cNvGrpSpPr/>
          <p:nvPr/>
        </p:nvGrpSpPr>
        <p:grpSpPr>
          <a:xfrm>
            <a:off x="5114851" y="179759"/>
            <a:ext cx="3808071" cy="6541371"/>
            <a:chOff x="7141412" y="179759"/>
            <a:chExt cx="3808071" cy="654137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C0A009-30E1-4E04-B08F-DF2739908C99}"/>
                </a:ext>
              </a:extLst>
            </p:cNvPr>
            <p:cNvGrpSpPr/>
            <p:nvPr/>
          </p:nvGrpSpPr>
          <p:grpSpPr>
            <a:xfrm>
              <a:off x="7141412" y="179759"/>
              <a:ext cx="3808071" cy="6541371"/>
              <a:chOff x="7977486" y="171945"/>
              <a:chExt cx="3808071" cy="6541371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9D092893-C273-4981-9A6F-14417176FC43}"/>
                  </a:ext>
                </a:extLst>
              </p:cNvPr>
              <p:cNvSpPr/>
              <p:nvPr/>
            </p:nvSpPr>
            <p:spPr>
              <a:xfrm>
                <a:off x="7977486" y="171945"/>
                <a:ext cx="3808071" cy="6541371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그래픽 46" descr="선 화살표 가로 U자형 회전">
                <a:extLst>
                  <a:ext uri="{FF2B5EF4-FFF2-40B4-BE49-F238E27FC236}">
                    <a16:creationId xmlns:a16="http://schemas.microsoft.com/office/drawing/2014/main" id="{2D36BEC0-619B-4F28-8EDE-45001AB21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675351" y="5955031"/>
                <a:ext cx="507357" cy="568990"/>
              </a:xfrm>
              <a:prstGeom prst="rect">
                <a:avLst/>
              </a:prstGeom>
            </p:spPr>
          </p:pic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63D836E9-6BC8-4887-A27C-55958D5DCFA1}"/>
                  </a:ext>
                </a:extLst>
              </p:cNvPr>
              <p:cNvSpPr/>
              <p:nvPr/>
            </p:nvSpPr>
            <p:spPr>
              <a:xfrm>
                <a:off x="9690538" y="6134582"/>
                <a:ext cx="381965" cy="271520"/>
              </a:xfrm>
              <a:prstGeom prst="roundRect">
                <a:avLst/>
              </a:prstGeom>
              <a:noFill/>
              <a:ln w="508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021F39C-DB3E-4ECA-85E7-D345CD6B8CA8}"/>
                  </a:ext>
                </a:extLst>
              </p:cNvPr>
              <p:cNvGrpSpPr/>
              <p:nvPr/>
            </p:nvGrpSpPr>
            <p:grpSpPr>
              <a:xfrm>
                <a:off x="8624105" y="6150980"/>
                <a:ext cx="419815" cy="238724"/>
                <a:chOff x="8599991" y="6157731"/>
                <a:chExt cx="324091" cy="215575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9C1A54D7-6E07-4C72-B717-0C07156C9C0B}"/>
                    </a:ext>
                  </a:extLst>
                </p:cNvPr>
                <p:cNvCxnSpPr/>
                <p:nvPr/>
              </p:nvCxnSpPr>
              <p:spPr>
                <a:xfrm>
                  <a:off x="8599991" y="6157731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778D2D90-8912-4F7E-82E0-82D1BE2D7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99991" y="6267787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7376DCB-558A-4955-A212-4BE58BE63F68}"/>
                    </a:ext>
                  </a:extLst>
                </p:cNvPr>
                <p:cNvCxnSpPr/>
                <p:nvPr/>
              </p:nvCxnSpPr>
              <p:spPr>
                <a:xfrm>
                  <a:off x="8599991" y="6373306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B946D7-4F13-4D06-9A90-6AA814D2B396}"/>
                  </a:ext>
                </a:extLst>
              </p:cNvPr>
              <p:cNvSpPr txBox="1"/>
              <p:nvPr/>
            </p:nvSpPr>
            <p:spPr>
              <a:xfrm>
                <a:off x="8264625" y="400479"/>
                <a:ext cx="3185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SKT                        100%</a:t>
                </a:r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31617D79-DE9E-48D5-8981-DC57D02DB107}"/>
                  </a:ext>
                </a:extLst>
              </p:cNvPr>
              <p:cNvSpPr/>
              <p:nvPr/>
            </p:nvSpPr>
            <p:spPr>
              <a:xfrm>
                <a:off x="8090704" y="333979"/>
                <a:ext cx="3565002" cy="6190042"/>
              </a:xfrm>
              <a:prstGeom prst="roundRect">
                <a:avLst>
                  <a:gd name="adj" fmla="val 12122"/>
                </a:avLst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래픽 51" descr="알람 시계">
                <a:extLst>
                  <a:ext uri="{FF2B5EF4-FFF2-40B4-BE49-F238E27FC236}">
                    <a16:creationId xmlns:a16="http://schemas.microsoft.com/office/drawing/2014/main" id="{097A0CC2-ECDB-4293-BB0C-F20582197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072503" y="394162"/>
                <a:ext cx="381965" cy="381965"/>
              </a:xfrm>
              <a:prstGeom prst="rect">
                <a:avLst/>
              </a:prstGeom>
            </p:spPr>
          </p:pic>
          <p:pic>
            <p:nvPicPr>
              <p:cNvPr id="53" name="그래픽 52" descr="Wi Fi">
                <a:extLst>
                  <a:ext uri="{FF2B5EF4-FFF2-40B4-BE49-F238E27FC236}">
                    <a16:creationId xmlns:a16="http://schemas.microsoft.com/office/drawing/2014/main" id="{008D06C5-3A7B-4CEF-840A-652753743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66143" y="394162"/>
                <a:ext cx="381965" cy="381965"/>
              </a:xfrm>
              <a:prstGeom prst="rect">
                <a:avLst/>
              </a:prstGeom>
            </p:spPr>
          </p:pic>
          <p:pic>
            <p:nvPicPr>
              <p:cNvPr id="54" name="그래픽 53" descr="배터리 충전">
                <a:extLst>
                  <a:ext uri="{FF2B5EF4-FFF2-40B4-BE49-F238E27FC236}">
                    <a16:creationId xmlns:a16="http://schemas.microsoft.com/office/drawing/2014/main" id="{E16C499B-239C-4534-979B-A66A24C84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248708" y="429530"/>
                <a:ext cx="304201" cy="298595"/>
              </a:xfrm>
              <a:prstGeom prst="rect">
                <a:avLst/>
              </a:prstGeom>
            </p:spPr>
          </p:pic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AAEC206-085E-4E7B-A0DC-4D28A0DFBC28}"/>
                </a:ext>
              </a:extLst>
            </p:cNvPr>
            <p:cNvCxnSpPr>
              <a:cxnSpLocks/>
            </p:cNvCxnSpPr>
            <p:nvPr/>
          </p:nvCxnSpPr>
          <p:spPr>
            <a:xfrm>
              <a:off x="7428551" y="1377976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E99E5D-8852-4908-B026-07909F4A7C6E}"/>
                </a:ext>
              </a:extLst>
            </p:cNvPr>
            <p:cNvGrpSpPr/>
            <p:nvPr/>
          </p:nvGrpSpPr>
          <p:grpSpPr>
            <a:xfrm>
              <a:off x="7403033" y="1068173"/>
              <a:ext cx="299573" cy="182715"/>
              <a:chOff x="5223077" y="5124624"/>
              <a:chExt cx="419815" cy="23872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9137079-D43A-4754-8736-5F6BCC9C06EA}"/>
                  </a:ext>
                </a:extLst>
              </p:cNvPr>
              <p:cNvCxnSpPr/>
              <p:nvPr/>
            </p:nvCxnSpPr>
            <p:spPr>
              <a:xfrm>
                <a:off x="5223077" y="5124624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BD10E59-B8E3-42ED-9AA8-FEA1F7364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3077" y="5246498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45BCEC5-85BE-41A4-944B-A3BDCE944595}"/>
                  </a:ext>
                </a:extLst>
              </p:cNvPr>
              <p:cNvCxnSpPr/>
              <p:nvPr/>
            </p:nvCxnSpPr>
            <p:spPr>
              <a:xfrm>
                <a:off x="5223077" y="5363348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래픽 15" descr="채팅 거품">
              <a:extLst>
                <a:ext uri="{FF2B5EF4-FFF2-40B4-BE49-F238E27FC236}">
                  <a16:creationId xmlns:a16="http://schemas.microsoft.com/office/drawing/2014/main" id="{D67C576B-AED0-467B-928D-C9D680F63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20109" y="918421"/>
              <a:ext cx="487848" cy="487848"/>
            </a:xfrm>
            <a:prstGeom prst="rect">
              <a:avLst/>
            </a:prstGeom>
          </p:spPr>
        </p:pic>
        <p:pic>
          <p:nvPicPr>
            <p:cNvPr id="21" name="그래픽 20" descr="종형">
              <a:extLst>
                <a:ext uri="{FF2B5EF4-FFF2-40B4-BE49-F238E27FC236}">
                  <a16:creationId xmlns:a16="http://schemas.microsoft.com/office/drawing/2014/main" id="{72AFE3AC-FD2B-467C-A450-28166031E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26076" y="949688"/>
              <a:ext cx="399788" cy="399788"/>
            </a:xfrm>
            <a:prstGeom prst="rect">
              <a:avLst/>
            </a:prstGeom>
          </p:spPr>
        </p:pic>
      </p:grpSp>
      <p:pic>
        <p:nvPicPr>
          <p:cNvPr id="36" name="그래픽 35" descr="느낌표">
            <a:extLst>
              <a:ext uri="{FF2B5EF4-FFF2-40B4-BE49-F238E27FC236}">
                <a16:creationId xmlns:a16="http://schemas.microsoft.com/office/drawing/2014/main" id="{DCCBBBED-83A1-42E4-A287-50433E9790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150" y="2962580"/>
            <a:ext cx="168448" cy="16844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A8FA4FE1-EA04-4384-BFDD-F8D7C8908156}"/>
              </a:ext>
            </a:extLst>
          </p:cNvPr>
          <p:cNvSpPr txBox="1"/>
          <p:nvPr/>
        </p:nvSpPr>
        <p:spPr>
          <a:xfrm>
            <a:off x="5474164" y="4032374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자유 게시판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FE55F10-6E84-4996-9681-EC1AFDB6D32E}"/>
              </a:ext>
            </a:extLst>
          </p:cNvPr>
          <p:cNvSpPr txBox="1"/>
          <p:nvPr/>
        </p:nvSpPr>
        <p:spPr>
          <a:xfrm>
            <a:off x="5474164" y="4748588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공유 게시판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BA569E4-2E61-4899-A7E7-9E801E8E988B}"/>
              </a:ext>
            </a:extLst>
          </p:cNvPr>
          <p:cNvSpPr txBox="1"/>
          <p:nvPr/>
        </p:nvSpPr>
        <p:spPr>
          <a:xfrm>
            <a:off x="5625719" y="4292876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안녕하세요 어제 이사 왔어요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14FEA7D-3E05-4AD4-AC49-5EF0B85887CF}"/>
              </a:ext>
            </a:extLst>
          </p:cNvPr>
          <p:cNvSpPr txBox="1"/>
          <p:nvPr/>
        </p:nvSpPr>
        <p:spPr>
          <a:xfrm>
            <a:off x="5625719" y="4535632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요즘 너무 춥네요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ㅠ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DB9B82-72B8-439B-9BEB-29810F1681C1}"/>
              </a:ext>
            </a:extLst>
          </p:cNvPr>
          <p:cNvSpPr txBox="1"/>
          <p:nvPr/>
        </p:nvSpPr>
        <p:spPr>
          <a:xfrm>
            <a:off x="5676045" y="5052354"/>
            <a:ext cx="237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 오신 주민들을 위한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30FD413-1896-4924-83CC-CB37E02566D7}"/>
              </a:ext>
            </a:extLst>
          </p:cNvPr>
          <p:cNvSpPr txBox="1"/>
          <p:nvPr/>
        </p:nvSpPr>
        <p:spPr>
          <a:xfrm>
            <a:off x="5676045" y="5295721"/>
            <a:ext cx="1835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주변 맛집 모음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06FE638C-E8DA-4B08-B595-D649571BECB9}"/>
              </a:ext>
            </a:extLst>
          </p:cNvPr>
          <p:cNvSpPr/>
          <p:nvPr/>
        </p:nvSpPr>
        <p:spPr>
          <a:xfrm rot="5400000" flipV="1">
            <a:off x="5422730" y="2001959"/>
            <a:ext cx="147659" cy="14434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7EB812D-66C9-4B84-8655-DA2062D48831}"/>
              </a:ext>
            </a:extLst>
          </p:cNvPr>
          <p:cNvGrpSpPr/>
          <p:nvPr/>
        </p:nvGrpSpPr>
        <p:grpSpPr>
          <a:xfrm>
            <a:off x="7735037" y="842900"/>
            <a:ext cx="4231578" cy="3824664"/>
            <a:chOff x="7420077" y="842900"/>
            <a:chExt cx="4231578" cy="382466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EAA1530-F9FC-42D7-ADD9-0CB06A5B7678}"/>
                </a:ext>
              </a:extLst>
            </p:cNvPr>
            <p:cNvSpPr/>
            <p:nvPr/>
          </p:nvSpPr>
          <p:spPr>
            <a:xfrm>
              <a:off x="7420077" y="842900"/>
              <a:ext cx="505515" cy="599157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7D487A72-FAF5-4018-89C3-4F30D75F355F}"/>
                </a:ext>
              </a:extLst>
            </p:cNvPr>
            <p:cNvCxnSpPr>
              <a:stCxn id="4" idx="4"/>
            </p:cNvCxnSpPr>
            <p:nvPr/>
          </p:nvCxnSpPr>
          <p:spPr>
            <a:xfrm rot="16200000" flipH="1">
              <a:off x="7279384" y="1835508"/>
              <a:ext cx="2744205" cy="1957302"/>
            </a:xfrm>
            <a:prstGeom prst="bentConnector3">
              <a:avLst>
                <a:gd name="adj1" fmla="val 71089"/>
              </a:avLst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624B9B-474A-4AE6-9FAC-D01564A6256E}"/>
                </a:ext>
              </a:extLst>
            </p:cNvPr>
            <p:cNvSpPr txBox="1"/>
            <p:nvPr/>
          </p:nvSpPr>
          <p:spPr>
            <a:xfrm>
              <a:off x="8759517" y="4298232"/>
              <a:ext cx="2892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공지사항 등 알림 기능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CD085A-BDD5-44D9-9167-245F8CAA1214}"/>
              </a:ext>
            </a:extLst>
          </p:cNvPr>
          <p:cNvGrpSpPr/>
          <p:nvPr/>
        </p:nvGrpSpPr>
        <p:grpSpPr>
          <a:xfrm>
            <a:off x="8174314" y="842901"/>
            <a:ext cx="3258894" cy="1342069"/>
            <a:chOff x="7859354" y="842901"/>
            <a:chExt cx="3258894" cy="134206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313A74F-3613-440F-9CD4-1981051BD38F}"/>
                </a:ext>
              </a:extLst>
            </p:cNvPr>
            <p:cNvSpPr/>
            <p:nvPr/>
          </p:nvSpPr>
          <p:spPr>
            <a:xfrm>
              <a:off x="7859354" y="842901"/>
              <a:ext cx="505515" cy="599157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2951E2EA-B277-4C0D-A5E3-E6ACD3EE6176}"/>
                </a:ext>
              </a:extLst>
            </p:cNvPr>
            <p:cNvCxnSpPr>
              <a:cxnSpLocks/>
              <a:stCxn id="62" idx="4"/>
              <a:endCxn id="67" idx="1"/>
            </p:cNvCxnSpPr>
            <p:nvPr/>
          </p:nvCxnSpPr>
          <p:spPr>
            <a:xfrm rot="16200000" flipH="1">
              <a:off x="8479091" y="1075078"/>
              <a:ext cx="558246" cy="1292205"/>
            </a:xfrm>
            <a:prstGeom prst="bentConnector2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3D4DE57-DAA6-49D5-81FF-D17E16704A91}"/>
                </a:ext>
              </a:extLst>
            </p:cNvPr>
            <p:cNvSpPr txBox="1"/>
            <p:nvPr/>
          </p:nvSpPr>
          <p:spPr>
            <a:xfrm>
              <a:off x="9404317" y="1815638"/>
              <a:ext cx="1713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채팅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8846CEC-969A-47D6-BB16-4D6378115FD0}"/>
              </a:ext>
            </a:extLst>
          </p:cNvPr>
          <p:cNvGrpSpPr/>
          <p:nvPr/>
        </p:nvGrpSpPr>
        <p:grpSpPr>
          <a:xfrm>
            <a:off x="1597974" y="3600326"/>
            <a:ext cx="5367646" cy="1452028"/>
            <a:chOff x="1597974" y="3600326"/>
            <a:chExt cx="5367646" cy="1452028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139B08C6-FB28-45BC-A5F1-5B79CAEBE28B}"/>
                </a:ext>
              </a:extLst>
            </p:cNvPr>
            <p:cNvSpPr/>
            <p:nvPr/>
          </p:nvSpPr>
          <p:spPr>
            <a:xfrm>
              <a:off x="5241558" y="3600326"/>
              <a:ext cx="1724062" cy="457188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연결선: 꺾임 72">
              <a:extLst>
                <a:ext uri="{FF2B5EF4-FFF2-40B4-BE49-F238E27FC236}">
                  <a16:creationId xmlns:a16="http://schemas.microsoft.com/office/drawing/2014/main" id="{74FD517A-40A3-48E9-8365-EA63BF9D5BCE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 rot="10800000" flipV="1">
              <a:off x="4318506" y="3828920"/>
              <a:ext cx="923052" cy="61697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20074A3-C5DD-425C-8722-990B561867D3}"/>
                </a:ext>
              </a:extLst>
            </p:cNvPr>
            <p:cNvSpPr txBox="1"/>
            <p:nvPr/>
          </p:nvSpPr>
          <p:spPr>
            <a:xfrm>
              <a:off x="1597974" y="4406023"/>
              <a:ext cx="3292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마음에 드는 게시판을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즐겨찾기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★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하여 모아보는 기능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5C420B0-A233-4C5D-BECE-95CDF5183AC9}"/>
              </a:ext>
            </a:extLst>
          </p:cNvPr>
          <p:cNvGrpSpPr/>
          <p:nvPr/>
        </p:nvGrpSpPr>
        <p:grpSpPr>
          <a:xfrm>
            <a:off x="2667016" y="1519733"/>
            <a:ext cx="2722156" cy="1248548"/>
            <a:chOff x="2667016" y="1519733"/>
            <a:chExt cx="2722156" cy="1248548"/>
          </a:xfrm>
        </p:grpSpPr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198F8492-1D85-4512-88BD-40FD774452E8}"/>
                </a:ext>
              </a:extLst>
            </p:cNvPr>
            <p:cNvCxnSpPr>
              <a:cxnSpLocks/>
              <a:stCxn id="72" idx="1"/>
              <a:endCxn id="17" idx="1"/>
            </p:cNvCxnSpPr>
            <p:nvPr/>
          </p:nvCxnSpPr>
          <p:spPr>
            <a:xfrm rot="10800000">
              <a:off x="5376472" y="1519733"/>
              <a:ext cx="12700" cy="1248548"/>
            </a:xfrm>
            <a:prstGeom prst="bentConnector3">
              <a:avLst>
                <a:gd name="adj1" fmla="val 840000"/>
              </a:avLst>
            </a:prstGeom>
            <a:ln w="381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6D1FB03E-75EA-49E3-B03D-468C2E6D123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42882" y="1815637"/>
              <a:ext cx="798679" cy="63633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1971F9D-2ED6-42C7-B143-BF49C1D8C9EA}"/>
                </a:ext>
              </a:extLst>
            </p:cNvPr>
            <p:cNvSpPr txBox="1"/>
            <p:nvPr/>
          </p:nvSpPr>
          <p:spPr>
            <a:xfrm>
              <a:off x="2667016" y="2000304"/>
              <a:ext cx="18277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아파트 주변 상가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외부 광고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108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화면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B68497-ABAA-41D7-86D8-B1E211FCCF4B}"/>
              </a:ext>
            </a:extLst>
          </p:cNvPr>
          <p:cNvSpPr/>
          <p:nvPr/>
        </p:nvSpPr>
        <p:spPr>
          <a:xfrm>
            <a:off x="5359938" y="1662209"/>
            <a:ext cx="3335969" cy="857537"/>
          </a:xfrm>
          <a:prstGeom prst="rect">
            <a:avLst/>
          </a:prstGeom>
          <a:solidFill>
            <a:srgbClr val="B72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롯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슈퍼 최대</a:t>
            </a:r>
            <a:r>
              <a:rPr lang="ko-KR" altLang="en-US" sz="2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40%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할인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endParaRPr lang="ko-KR" altLang="en-US" sz="2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583C0769-5C46-4A75-A902-61B43735CFCF}"/>
              </a:ext>
            </a:extLst>
          </p:cNvPr>
          <p:cNvSpPr/>
          <p:nvPr/>
        </p:nvSpPr>
        <p:spPr>
          <a:xfrm rot="5400000">
            <a:off x="8526060" y="2001958"/>
            <a:ext cx="147659" cy="1443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46E71-EA90-48EE-9D1C-6E092018DAA4}"/>
              </a:ext>
            </a:extLst>
          </p:cNvPr>
          <p:cNvSpPr txBox="1"/>
          <p:nvPr/>
        </p:nvSpPr>
        <p:spPr>
          <a:xfrm>
            <a:off x="5358263" y="1365844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이벤트 정보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144985-63B5-4C1F-B302-D590FB8D9F2A}"/>
              </a:ext>
            </a:extLst>
          </p:cNvPr>
          <p:cNvSpPr txBox="1"/>
          <p:nvPr/>
        </p:nvSpPr>
        <p:spPr>
          <a:xfrm>
            <a:off x="5358263" y="2614392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공지 사항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0E97AF-5AF6-473C-8442-21315E352992}"/>
              </a:ext>
            </a:extLst>
          </p:cNvPr>
          <p:cNvSpPr txBox="1"/>
          <p:nvPr/>
        </p:nvSpPr>
        <p:spPr>
          <a:xfrm>
            <a:off x="5367287" y="2914926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회의 일정 공지입니다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FC60D47-DBC7-4C55-B29F-32468F93B79E}"/>
              </a:ext>
            </a:extLst>
          </p:cNvPr>
          <p:cNvCxnSpPr>
            <a:cxnSpLocks/>
          </p:cNvCxnSpPr>
          <p:nvPr/>
        </p:nvCxnSpPr>
        <p:spPr>
          <a:xfrm>
            <a:off x="5374903" y="2924149"/>
            <a:ext cx="32882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CE69286-BCA8-4066-B467-1CCC21F1E116}"/>
              </a:ext>
            </a:extLst>
          </p:cNvPr>
          <p:cNvSpPr txBox="1"/>
          <p:nvPr/>
        </p:nvSpPr>
        <p:spPr>
          <a:xfrm>
            <a:off x="5367287" y="3138027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주차증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발급 관련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5B7CCA-C213-428A-88EA-FA219DE354AF}"/>
              </a:ext>
            </a:extLst>
          </p:cNvPr>
          <p:cNvSpPr txBox="1"/>
          <p:nvPr/>
        </p:nvSpPr>
        <p:spPr>
          <a:xfrm>
            <a:off x="5367287" y="3349088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점검 일정입니다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09BD98-D03B-4D5F-8684-8CC8C5E9AFEE}"/>
              </a:ext>
            </a:extLst>
          </p:cNvPr>
          <p:cNvSpPr txBox="1"/>
          <p:nvPr/>
        </p:nvSpPr>
        <p:spPr>
          <a:xfrm>
            <a:off x="5358263" y="366544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즐겨찾기 게시판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C1A905A1-C399-44ED-B482-77571C99B471}"/>
              </a:ext>
            </a:extLst>
          </p:cNvPr>
          <p:cNvCxnSpPr>
            <a:cxnSpLocks/>
          </p:cNvCxnSpPr>
          <p:nvPr/>
        </p:nvCxnSpPr>
        <p:spPr>
          <a:xfrm>
            <a:off x="5374903" y="3975202"/>
            <a:ext cx="32882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5368729-C694-4509-A6FC-D46D390A3B3A}"/>
              </a:ext>
            </a:extLst>
          </p:cNvPr>
          <p:cNvSpPr/>
          <p:nvPr/>
        </p:nvSpPr>
        <p:spPr>
          <a:xfrm>
            <a:off x="7272710" y="2961048"/>
            <a:ext cx="166679" cy="17696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BB9A90D-75D5-4B1C-850E-6351D2EB5925}"/>
              </a:ext>
            </a:extLst>
          </p:cNvPr>
          <p:cNvGrpSpPr/>
          <p:nvPr/>
        </p:nvGrpSpPr>
        <p:grpSpPr>
          <a:xfrm>
            <a:off x="5096642" y="179759"/>
            <a:ext cx="3808071" cy="6541371"/>
            <a:chOff x="7141412" y="179759"/>
            <a:chExt cx="3808071" cy="654137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C0A009-30E1-4E04-B08F-DF2739908C99}"/>
                </a:ext>
              </a:extLst>
            </p:cNvPr>
            <p:cNvGrpSpPr/>
            <p:nvPr/>
          </p:nvGrpSpPr>
          <p:grpSpPr>
            <a:xfrm>
              <a:off x="7141412" y="179759"/>
              <a:ext cx="3808071" cy="6541371"/>
              <a:chOff x="7977486" y="171945"/>
              <a:chExt cx="3808071" cy="6541371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9D092893-C273-4981-9A6F-14417176FC43}"/>
                  </a:ext>
                </a:extLst>
              </p:cNvPr>
              <p:cNvSpPr/>
              <p:nvPr/>
            </p:nvSpPr>
            <p:spPr>
              <a:xfrm>
                <a:off x="7977486" y="171945"/>
                <a:ext cx="3808071" cy="6541371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그래픽 46" descr="선 화살표 가로 U자형 회전">
                <a:extLst>
                  <a:ext uri="{FF2B5EF4-FFF2-40B4-BE49-F238E27FC236}">
                    <a16:creationId xmlns:a16="http://schemas.microsoft.com/office/drawing/2014/main" id="{2D36BEC0-619B-4F28-8EDE-45001AB21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675351" y="5955031"/>
                <a:ext cx="507357" cy="568990"/>
              </a:xfrm>
              <a:prstGeom prst="rect">
                <a:avLst/>
              </a:prstGeom>
            </p:spPr>
          </p:pic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63D836E9-6BC8-4887-A27C-55958D5DCFA1}"/>
                  </a:ext>
                </a:extLst>
              </p:cNvPr>
              <p:cNvSpPr/>
              <p:nvPr/>
            </p:nvSpPr>
            <p:spPr>
              <a:xfrm>
                <a:off x="9690538" y="6134582"/>
                <a:ext cx="381965" cy="271520"/>
              </a:xfrm>
              <a:prstGeom prst="roundRect">
                <a:avLst/>
              </a:prstGeom>
              <a:noFill/>
              <a:ln w="508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021F39C-DB3E-4ECA-85E7-D345CD6B8CA8}"/>
                  </a:ext>
                </a:extLst>
              </p:cNvPr>
              <p:cNvGrpSpPr/>
              <p:nvPr/>
            </p:nvGrpSpPr>
            <p:grpSpPr>
              <a:xfrm>
                <a:off x="8624105" y="6150980"/>
                <a:ext cx="419815" cy="238724"/>
                <a:chOff x="8599991" y="6157731"/>
                <a:chExt cx="324091" cy="215575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9C1A54D7-6E07-4C72-B717-0C07156C9C0B}"/>
                    </a:ext>
                  </a:extLst>
                </p:cNvPr>
                <p:cNvCxnSpPr/>
                <p:nvPr/>
              </p:nvCxnSpPr>
              <p:spPr>
                <a:xfrm>
                  <a:off x="8599991" y="6157731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778D2D90-8912-4F7E-82E0-82D1BE2D7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99991" y="6267787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7376DCB-558A-4955-A212-4BE58BE63F68}"/>
                    </a:ext>
                  </a:extLst>
                </p:cNvPr>
                <p:cNvCxnSpPr/>
                <p:nvPr/>
              </p:nvCxnSpPr>
              <p:spPr>
                <a:xfrm>
                  <a:off x="8599991" y="6373306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B946D7-4F13-4D06-9A90-6AA814D2B396}"/>
                  </a:ext>
                </a:extLst>
              </p:cNvPr>
              <p:cNvSpPr txBox="1"/>
              <p:nvPr/>
            </p:nvSpPr>
            <p:spPr>
              <a:xfrm>
                <a:off x="8264625" y="400479"/>
                <a:ext cx="3185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SKT                        100%</a:t>
                </a:r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31617D79-DE9E-48D5-8981-DC57D02DB107}"/>
                  </a:ext>
                </a:extLst>
              </p:cNvPr>
              <p:cNvSpPr/>
              <p:nvPr/>
            </p:nvSpPr>
            <p:spPr>
              <a:xfrm>
                <a:off x="8090704" y="333979"/>
                <a:ext cx="3565002" cy="6190042"/>
              </a:xfrm>
              <a:prstGeom prst="roundRect">
                <a:avLst>
                  <a:gd name="adj" fmla="val 12122"/>
                </a:avLst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래픽 51" descr="알람 시계">
                <a:extLst>
                  <a:ext uri="{FF2B5EF4-FFF2-40B4-BE49-F238E27FC236}">
                    <a16:creationId xmlns:a16="http://schemas.microsoft.com/office/drawing/2014/main" id="{097A0CC2-ECDB-4293-BB0C-F20582197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072503" y="394162"/>
                <a:ext cx="381965" cy="381965"/>
              </a:xfrm>
              <a:prstGeom prst="rect">
                <a:avLst/>
              </a:prstGeom>
            </p:spPr>
          </p:pic>
          <p:pic>
            <p:nvPicPr>
              <p:cNvPr id="53" name="그래픽 52" descr="Wi Fi">
                <a:extLst>
                  <a:ext uri="{FF2B5EF4-FFF2-40B4-BE49-F238E27FC236}">
                    <a16:creationId xmlns:a16="http://schemas.microsoft.com/office/drawing/2014/main" id="{008D06C5-3A7B-4CEF-840A-652753743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66143" y="394162"/>
                <a:ext cx="381965" cy="381965"/>
              </a:xfrm>
              <a:prstGeom prst="rect">
                <a:avLst/>
              </a:prstGeom>
            </p:spPr>
          </p:pic>
          <p:pic>
            <p:nvPicPr>
              <p:cNvPr id="54" name="그래픽 53" descr="배터리 충전">
                <a:extLst>
                  <a:ext uri="{FF2B5EF4-FFF2-40B4-BE49-F238E27FC236}">
                    <a16:creationId xmlns:a16="http://schemas.microsoft.com/office/drawing/2014/main" id="{E16C499B-239C-4534-979B-A66A24C84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248708" y="429530"/>
                <a:ext cx="304201" cy="298595"/>
              </a:xfrm>
              <a:prstGeom prst="rect">
                <a:avLst/>
              </a:prstGeom>
            </p:spPr>
          </p:pic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AAEC206-085E-4E7B-A0DC-4D28A0DFBC28}"/>
                </a:ext>
              </a:extLst>
            </p:cNvPr>
            <p:cNvCxnSpPr>
              <a:cxnSpLocks/>
            </p:cNvCxnSpPr>
            <p:nvPr/>
          </p:nvCxnSpPr>
          <p:spPr>
            <a:xfrm>
              <a:off x="7428551" y="1377976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E99E5D-8852-4908-B026-07909F4A7C6E}"/>
                </a:ext>
              </a:extLst>
            </p:cNvPr>
            <p:cNvGrpSpPr/>
            <p:nvPr/>
          </p:nvGrpSpPr>
          <p:grpSpPr>
            <a:xfrm>
              <a:off x="7403033" y="1068173"/>
              <a:ext cx="299573" cy="182715"/>
              <a:chOff x="5223077" y="5124624"/>
              <a:chExt cx="419815" cy="23872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9137079-D43A-4754-8736-5F6BCC9C06EA}"/>
                  </a:ext>
                </a:extLst>
              </p:cNvPr>
              <p:cNvCxnSpPr/>
              <p:nvPr/>
            </p:nvCxnSpPr>
            <p:spPr>
              <a:xfrm>
                <a:off x="5223077" y="5124624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BD10E59-B8E3-42ED-9AA8-FEA1F7364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3077" y="5246498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45BCEC5-85BE-41A4-944B-A3BDCE944595}"/>
                  </a:ext>
                </a:extLst>
              </p:cNvPr>
              <p:cNvCxnSpPr/>
              <p:nvPr/>
            </p:nvCxnSpPr>
            <p:spPr>
              <a:xfrm>
                <a:off x="5223077" y="5363348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래픽 15" descr="채팅 거품">
              <a:extLst>
                <a:ext uri="{FF2B5EF4-FFF2-40B4-BE49-F238E27FC236}">
                  <a16:creationId xmlns:a16="http://schemas.microsoft.com/office/drawing/2014/main" id="{D67C576B-AED0-467B-928D-C9D680F63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20109" y="918421"/>
              <a:ext cx="487848" cy="487848"/>
            </a:xfrm>
            <a:prstGeom prst="rect">
              <a:avLst/>
            </a:prstGeom>
          </p:spPr>
        </p:pic>
        <p:pic>
          <p:nvPicPr>
            <p:cNvPr id="21" name="그래픽 20" descr="종형">
              <a:extLst>
                <a:ext uri="{FF2B5EF4-FFF2-40B4-BE49-F238E27FC236}">
                  <a16:creationId xmlns:a16="http://schemas.microsoft.com/office/drawing/2014/main" id="{72AFE3AC-FD2B-467C-A450-28166031E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26076" y="949688"/>
              <a:ext cx="399788" cy="399788"/>
            </a:xfrm>
            <a:prstGeom prst="rect">
              <a:avLst/>
            </a:prstGeom>
          </p:spPr>
        </p:pic>
      </p:grpSp>
      <p:pic>
        <p:nvPicPr>
          <p:cNvPr id="36" name="그래픽 35" descr="느낌표">
            <a:extLst>
              <a:ext uri="{FF2B5EF4-FFF2-40B4-BE49-F238E27FC236}">
                <a16:creationId xmlns:a16="http://schemas.microsoft.com/office/drawing/2014/main" id="{DCCBBBED-83A1-42E4-A287-50433E9790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70941" y="2962580"/>
            <a:ext cx="168448" cy="16844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A8FA4FE1-EA04-4384-BFDD-F8D7C8908156}"/>
              </a:ext>
            </a:extLst>
          </p:cNvPr>
          <p:cNvSpPr txBox="1"/>
          <p:nvPr/>
        </p:nvSpPr>
        <p:spPr>
          <a:xfrm>
            <a:off x="5455955" y="4032374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자유 게시판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FE55F10-6E84-4996-9681-EC1AFDB6D32E}"/>
              </a:ext>
            </a:extLst>
          </p:cNvPr>
          <p:cNvSpPr txBox="1"/>
          <p:nvPr/>
        </p:nvSpPr>
        <p:spPr>
          <a:xfrm>
            <a:off x="5455955" y="4748588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공유 게시판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BA569E4-2E61-4899-A7E7-9E801E8E988B}"/>
              </a:ext>
            </a:extLst>
          </p:cNvPr>
          <p:cNvSpPr txBox="1"/>
          <p:nvPr/>
        </p:nvSpPr>
        <p:spPr>
          <a:xfrm>
            <a:off x="5607510" y="4292876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안녕하세요 어제 이사 왔어요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14FEA7D-3E05-4AD4-AC49-5EF0B85887CF}"/>
              </a:ext>
            </a:extLst>
          </p:cNvPr>
          <p:cNvSpPr txBox="1"/>
          <p:nvPr/>
        </p:nvSpPr>
        <p:spPr>
          <a:xfrm>
            <a:off x="5607510" y="4535632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요즘 너무 춥네요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ㅠ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DB9B82-72B8-439B-9BEB-29810F1681C1}"/>
              </a:ext>
            </a:extLst>
          </p:cNvPr>
          <p:cNvSpPr txBox="1"/>
          <p:nvPr/>
        </p:nvSpPr>
        <p:spPr>
          <a:xfrm>
            <a:off x="5657836" y="5052354"/>
            <a:ext cx="237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 오신 주민들을 위한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30FD413-1896-4924-83CC-CB37E02566D7}"/>
              </a:ext>
            </a:extLst>
          </p:cNvPr>
          <p:cNvSpPr txBox="1"/>
          <p:nvPr/>
        </p:nvSpPr>
        <p:spPr>
          <a:xfrm>
            <a:off x="5657836" y="5295721"/>
            <a:ext cx="1835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주변 맛집 모음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112DBA-A96A-43FF-865E-73D46E1EFD62}"/>
              </a:ext>
            </a:extLst>
          </p:cNvPr>
          <p:cNvGrpSpPr/>
          <p:nvPr/>
        </p:nvGrpSpPr>
        <p:grpSpPr>
          <a:xfrm>
            <a:off x="5272105" y="1203174"/>
            <a:ext cx="2049404" cy="4874603"/>
            <a:chOff x="3296264" y="1150195"/>
            <a:chExt cx="1976184" cy="4874603"/>
          </a:xfrm>
        </p:grpSpPr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06FE638C-E8DA-4B08-B595-D649571BECB9}"/>
                </a:ext>
              </a:extLst>
            </p:cNvPr>
            <p:cNvSpPr/>
            <p:nvPr/>
          </p:nvSpPr>
          <p:spPr>
            <a:xfrm rot="5400000" flipV="1">
              <a:off x="5013663" y="2001959"/>
              <a:ext cx="147659" cy="14434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CEDDC6E-AB8F-4176-A56E-D8FD1DF29717}"/>
                </a:ext>
              </a:extLst>
            </p:cNvPr>
            <p:cNvGrpSpPr/>
            <p:nvPr/>
          </p:nvGrpSpPr>
          <p:grpSpPr>
            <a:xfrm>
              <a:off x="3296264" y="1150195"/>
              <a:ext cx="1976184" cy="4874603"/>
              <a:chOff x="4282376" y="1150195"/>
              <a:chExt cx="1976184" cy="487460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6E4B0CFA-95D9-407D-B976-3C9816E814E3}"/>
                  </a:ext>
                </a:extLst>
              </p:cNvPr>
              <p:cNvGrpSpPr/>
              <p:nvPr/>
            </p:nvGrpSpPr>
            <p:grpSpPr>
              <a:xfrm>
                <a:off x="4282376" y="1150195"/>
                <a:ext cx="1976184" cy="4874603"/>
                <a:chOff x="4999496" y="1195705"/>
                <a:chExt cx="1712105" cy="48746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D2B8E62-40A4-4774-A4D1-C879D49D941B}"/>
                    </a:ext>
                  </a:extLst>
                </p:cNvPr>
                <p:cNvSpPr/>
                <p:nvPr/>
              </p:nvSpPr>
              <p:spPr>
                <a:xfrm>
                  <a:off x="4999496" y="1356912"/>
                  <a:ext cx="1712105" cy="4713396"/>
                </a:xfrm>
                <a:prstGeom prst="rect">
                  <a:avLst/>
                </a:prstGeom>
                <a:solidFill>
                  <a:srgbClr val="F8F8F8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9731B16-DB50-4C42-9F35-C6D82913EBF6}"/>
                    </a:ext>
                  </a:extLst>
                </p:cNvPr>
                <p:cNvSpPr txBox="1"/>
                <p:nvPr/>
              </p:nvSpPr>
              <p:spPr>
                <a:xfrm>
                  <a:off x="5110273" y="1195705"/>
                  <a:ext cx="1426569" cy="3604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공지사항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자유 게시판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 게시판 ▼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4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정보 공유 게시판</a:t>
                  </a:r>
                  <a:endPara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나만의 게시판 ▼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endPara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C3C3B7E-46CD-48CC-BDFA-FA6E08675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1893506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AD54A78A-7C97-4180-891E-11AC0EAC0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2517085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BC822AD-0CE8-4FE6-8336-BFE80A5AC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3116972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1DA3BE3B-35B9-4FC0-A7E7-8BD5E6A18D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3747551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AA60A7AE-C109-41A8-B9CB-D8B455BB8F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4326671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별: 꼭짓점 5개 79">
                <a:extLst>
                  <a:ext uri="{FF2B5EF4-FFF2-40B4-BE49-F238E27FC236}">
                    <a16:creationId xmlns:a16="http://schemas.microsoft.com/office/drawing/2014/main" id="{8786A8A7-CB86-4386-926A-CCF0AE9DA0F6}"/>
                  </a:ext>
                </a:extLst>
              </p:cNvPr>
              <p:cNvSpPr/>
              <p:nvPr/>
            </p:nvSpPr>
            <p:spPr>
              <a:xfrm>
                <a:off x="5944170" y="2097746"/>
                <a:ext cx="183021" cy="175996"/>
              </a:xfrm>
              <a:prstGeom prst="star5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별: 꼭짓점 5개 80">
                <a:extLst>
                  <a:ext uri="{FF2B5EF4-FFF2-40B4-BE49-F238E27FC236}">
                    <a16:creationId xmlns:a16="http://schemas.microsoft.com/office/drawing/2014/main" id="{7754C898-762D-49DE-B1C6-A024FECB56EC}"/>
                  </a:ext>
                </a:extLst>
              </p:cNvPr>
              <p:cNvSpPr/>
              <p:nvPr/>
            </p:nvSpPr>
            <p:spPr>
              <a:xfrm>
                <a:off x="5977587" y="3258075"/>
                <a:ext cx="183021" cy="175996"/>
              </a:xfrm>
              <a:prstGeom prst="star5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2" name="타원 91">
            <a:extLst>
              <a:ext uri="{FF2B5EF4-FFF2-40B4-BE49-F238E27FC236}">
                <a16:creationId xmlns:a16="http://schemas.microsoft.com/office/drawing/2014/main" id="{FB160635-32DA-42A7-9028-FA9BB0F7CDD2}"/>
              </a:ext>
            </a:extLst>
          </p:cNvPr>
          <p:cNvSpPr/>
          <p:nvPr/>
        </p:nvSpPr>
        <p:spPr>
          <a:xfrm>
            <a:off x="5246588" y="908465"/>
            <a:ext cx="533401" cy="523795"/>
          </a:xfrm>
          <a:prstGeom prst="ellipse">
            <a:avLst/>
          </a:prstGeom>
          <a:solidFill>
            <a:srgbClr val="C00000">
              <a:alpha val="6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Picture 8" descr="관련 이미지">
            <a:extLst>
              <a:ext uri="{FF2B5EF4-FFF2-40B4-BE49-F238E27FC236}">
                <a16:creationId xmlns:a16="http://schemas.microsoft.com/office/drawing/2014/main" id="{1FD30FE4-E51D-44F7-8FAD-1785559C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7415">
            <a:off x="4131295" y="795368"/>
            <a:ext cx="1757343" cy="20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13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 기능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D1EFBF0-2265-4CF5-A86F-51372BC3F92C}"/>
              </a:ext>
            </a:extLst>
          </p:cNvPr>
          <p:cNvSpPr/>
          <p:nvPr/>
        </p:nvSpPr>
        <p:spPr>
          <a:xfrm>
            <a:off x="7152816" y="1662209"/>
            <a:ext cx="3335969" cy="857537"/>
          </a:xfrm>
          <a:prstGeom prst="rect">
            <a:avLst/>
          </a:prstGeom>
          <a:solidFill>
            <a:srgbClr val="B72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롯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슈퍼 최대</a:t>
            </a:r>
            <a:r>
              <a:rPr lang="ko-KR" altLang="en-US" sz="2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40%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할인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endParaRPr lang="ko-KR" altLang="en-US" sz="2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9BC9E050-EFD7-4F3C-B70E-3EB0635FFC4E}"/>
              </a:ext>
            </a:extLst>
          </p:cNvPr>
          <p:cNvSpPr/>
          <p:nvPr/>
        </p:nvSpPr>
        <p:spPr>
          <a:xfrm rot="5400000">
            <a:off x="10318938" y="2001958"/>
            <a:ext cx="147659" cy="1443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5A164E-409B-4E0B-B9AD-04AFEDACC5BD}"/>
              </a:ext>
            </a:extLst>
          </p:cNvPr>
          <p:cNvSpPr txBox="1"/>
          <p:nvPr/>
        </p:nvSpPr>
        <p:spPr>
          <a:xfrm>
            <a:off x="7151141" y="1365844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이벤트 정보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4C8824-773A-4DE4-8787-579B6E6F5071}"/>
              </a:ext>
            </a:extLst>
          </p:cNvPr>
          <p:cNvSpPr txBox="1"/>
          <p:nvPr/>
        </p:nvSpPr>
        <p:spPr>
          <a:xfrm>
            <a:off x="7151141" y="2614392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공지 사항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CFB623-9C98-4786-AC6A-72C5E4D21853}"/>
              </a:ext>
            </a:extLst>
          </p:cNvPr>
          <p:cNvSpPr txBox="1"/>
          <p:nvPr/>
        </p:nvSpPr>
        <p:spPr>
          <a:xfrm>
            <a:off x="7160165" y="2914926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회의 일정 공지입니다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AE93D6D-5B5B-4357-8D82-C9E9B121F5B7}"/>
              </a:ext>
            </a:extLst>
          </p:cNvPr>
          <p:cNvCxnSpPr>
            <a:cxnSpLocks/>
          </p:cNvCxnSpPr>
          <p:nvPr/>
        </p:nvCxnSpPr>
        <p:spPr>
          <a:xfrm>
            <a:off x="7167781" y="2924149"/>
            <a:ext cx="32882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3DF855C-5E69-4C18-9D20-AFBD6F547DB6}"/>
              </a:ext>
            </a:extLst>
          </p:cNvPr>
          <p:cNvSpPr txBox="1"/>
          <p:nvPr/>
        </p:nvSpPr>
        <p:spPr>
          <a:xfrm>
            <a:off x="7160165" y="3138027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주차증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발급 관련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6FD53E-E795-4496-8097-237DE4C923AA}"/>
              </a:ext>
            </a:extLst>
          </p:cNvPr>
          <p:cNvSpPr txBox="1"/>
          <p:nvPr/>
        </p:nvSpPr>
        <p:spPr>
          <a:xfrm>
            <a:off x="7160165" y="3349088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점검 일정입니다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347A8E-7B07-4629-9A24-A5AEFD4B2B93}"/>
              </a:ext>
            </a:extLst>
          </p:cNvPr>
          <p:cNvSpPr txBox="1"/>
          <p:nvPr/>
        </p:nvSpPr>
        <p:spPr>
          <a:xfrm>
            <a:off x="7151141" y="3665445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즐겨찾기 게시판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2F74F91-357E-4FD8-9E01-987C80B35DA6}"/>
              </a:ext>
            </a:extLst>
          </p:cNvPr>
          <p:cNvCxnSpPr>
            <a:cxnSpLocks/>
          </p:cNvCxnSpPr>
          <p:nvPr/>
        </p:nvCxnSpPr>
        <p:spPr>
          <a:xfrm>
            <a:off x="7167781" y="3975202"/>
            <a:ext cx="32882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3D6243D-CA9B-4AE1-B470-FF9343385266}"/>
              </a:ext>
            </a:extLst>
          </p:cNvPr>
          <p:cNvSpPr/>
          <p:nvPr/>
        </p:nvSpPr>
        <p:spPr>
          <a:xfrm>
            <a:off x="9065588" y="2961048"/>
            <a:ext cx="166679" cy="17696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DF9B1F3-7001-4F12-B99B-F1E7E32C05CC}"/>
              </a:ext>
            </a:extLst>
          </p:cNvPr>
          <p:cNvGrpSpPr/>
          <p:nvPr/>
        </p:nvGrpSpPr>
        <p:grpSpPr>
          <a:xfrm>
            <a:off x="6889520" y="179759"/>
            <a:ext cx="3808071" cy="6541371"/>
            <a:chOff x="7141412" y="179759"/>
            <a:chExt cx="3808071" cy="6541371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689C209-2905-40B8-B50E-9FC7802053F3}"/>
                </a:ext>
              </a:extLst>
            </p:cNvPr>
            <p:cNvGrpSpPr/>
            <p:nvPr/>
          </p:nvGrpSpPr>
          <p:grpSpPr>
            <a:xfrm>
              <a:off x="7141412" y="179759"/>
              <a:ext cx="3808071" cy="6541371"/>
              <a:chOff x="7977486" y="171945"/>
              <a:chExt cx="3808071" cy="6541371"/>
            </a:xfrm>
          </p:grpSpPr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72A03978-9A6D-43D5-B09E-F25507D3ADA3}"/>
                  </a:ext>
                </a:extLst>
              </p:cNvPr>
              <p:cNvSpPr/>
              <p:nvPr/>
            </p:nvSpPr>
            <p:spPr>
              <a:xfrm>
                <a:off x="7977486" y="171945"/>
                <a:ext cx="3808071" cy="6541371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9" name="그래픽 88" descr="선 화살표 가로 U자형 회전">
                <a:extLst>
                  <a:ext uri="{FF2B5EF4-FFF2-40B4-BE49-F238E27FC236}">
                    <a16:creationId xmlns:a16="http://schemas.microsoft.com/office/drawing/2014/main" id="{4AEEA0BB-4217-41F8-ADE9-6E6B12953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675351" y="5955031"/>
                <a:ext cx="507357" cy="568990"/>
              </a:xfrm>
              <a:prstGeom prst="rect">
                <a:avLst/>
              </a:prstGeom>
            </p:spPr>
          </p:pic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0D23F092-5E6B-4DE2-A1F3-A562A5895408}"/>
                  </a:ext>
                </a:extLst>
              </p:cNvPr>
              <p:cNvSpPr/>
              <p:nvPr/>
            </p:nvSpPr>
            <p:spPr>
              <a:xfrm>
                <a:off x="9690538" y="6134582"/>
                <a:ext cx="381965" cy="271520"/>
              </a:xfrm>
              <a:prstGeom prst="roundRect">
                <a:avLst/>
              </a:prstGeom>
              <a:noFill/>
              <a:ln w="508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62CACAC-1208-47AF-8F3B-2C7C97C9931F}"/>
                  </a:ext>
                </a:extLst>
              </p:cNvPr>
              <p:cNvGrpSpPr/>
              <p:nvPr/>
            </p:nvGrpSpPr>
            <p:grpSpPr>
              <a:xfrm>
                <a:off x="8624105" y="6150980"/>
                <a:ext cx="419815" cy="238724"/>
                <a:chOff x="8599991" y="6157731"/>
                <a:chExt cx="324091" cy="215575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086B12A1-81E8-45B0-885C-F582CF5FF332}"/>
                    </a:ext>
                  </a:extLst>
                </p:cNvPr>
                <p:cNvCxnSpPr/>
                <p:nvPr/>
              </p:nvCxnSpPr>
              <p:spPr>
                <a:xfrm>
                  <a:off x="8599991" y="6157731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735EAEBE-8EAF-4591-9E43-0F62CB85F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99991" y="6267787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A8E62405-CA44-44A7-AA9E-3B0156CB358F}"/>
                    </a:ext>
                  </a:extLst>
                </p:cNvPr>
                <p:cNvCxnSpPr/>
                <p:nvPr/>
              </p:nvCxnSpPr>
              <p:spPr>
                <a:xfrm>
                  <a:off x="8599991" y="6373306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1D757-37AF-4701-97EC-7FBF21A0E486}"/>
                  </a:ext>
                </a:extLst>
              </p:cNvPr>
              <p:cNvSpPr txBox="1"/>
              <p:nvPr/>
            </p:nvSpPr>
            <p:spPr>
              <a:xfrm>
                <a:off x="8264625" y="400479"/>
                <a:ext cx="3185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SKT                        100%</a:t>
                </a:r>
                <a:endParaRPr lang="ko-KR" altLang="en-US" dirty="0"/>
              </a:p>
            </p:txBody>
          </p:sp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922998B3-00E1-4000-BC64-2898ECB84CEC}"/>
                  </a:ext>
                </a:extLst>
              </p:cNvPr>
              <p:cNvSpPr/>
              <p:nvPr/>
            </p:nvSpPr>
            <p:spPr>
              <a:xfrm>
                <a:off x="8090704" y="333979"/>
                <a:ext cx="3565002" cy="6190042"/>
              </a:xfrm>
              <a:prstGeom prst="roundRect">
                <a:avLst>
                  <a:gd name="adj" fmla="val 12122"/>
                </a:avLst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래픽 93" descr="알람 시계">
                <a:extLst>
                  <a:ext uri="{FF2B5EF4-FFF2-40B4-BE49-F238E27FC236}">
                    <a16:creationId xmlns:a16="http://schemas.microsoft.com/office/drawing/2014/main" id="{C63E150B-D719-42B4-92A3-791BA6BD4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072503" y="394162"/>
                <a:ext cx="381965" cy="381965"/>
              </a:xfrm>
              <a:prstGeom prst="rect">
                <a:avLst/>
              </a:prstGeom>
            </p:spPr>
          </p:pic>
          <p:pic>
            <p:nvPicPr>
              <p:cNvPr id="95" name="그래픽 94" descr="Wi Fi">
                <a:extLst>
                  <a:ext uri="{FF2B5EF4-FFF2-40B4-BE49-F238E27FC236}">
                    <a16:creationId xmlns:a16="http://schemas.microsoft.com/office/drawing/2014/main" id="{C631BB87-D7D7-4F9F-8B02-AB74432C1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66143" y="394162"/>
                <a:ext cx="381965" cy="381965"/>
              </a:xfrm>
              <a:prstGeom prst="rect">
                <a:avLst/>
              </a:prstGeom>
            </p:spPr>
          </p:pic>
          <p:pic>
            <p:nvPicPr>
              <p:cNvPr id="96" name="그래픽 95" descr="배터리 충전">
                <a:extLst>
                  <a:ext uri="{FF2B5EF4-FFF2-40B4-BE49-F238E27FC236}">
                    <a16:creationId xmlns:a16="http://schemas.microsoft.com/office/drawing/2014/main" id="{C02DB45C-7EF5-44D8-9EC9-0F90A3189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248708" y="429530"/>
                <a:ext cx="304201" cy="298595"/>
              </a:xfrm>
              <a:prstGeom prst="rect">
                <a:avLst/>
              </a:prstGeom>
            </p:spPr>
          </p:pic>
        </p:grp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D04FAE8-3F84-4B79-80D3-35C19B1BAAF1}"/>
                </a:ext>
              </a:extLst>
            </p:cNvPr>
            <p:cNvCxnSpPr>
              <a:cxnSpLocks/>
            </p:cNvCxnSpPr>
            <p:nvPr/>
          </p:nvCxnSpPr>
          <p:spPr>
            <a:xfrm>
              <a:off x="7428551" y="1377976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5C3B6C8-DF4F-4E13-B65D-16F995D03ED8}"/>
                </a:ext>
              </a:extLst>
            </p:cNvPr>
            <p:cNvGrpSpPr/>
            <p:nvPr/>
          </p:nvGrpSpPr>
          <p:grpSpPr>
            <a:xfrm>
              <a:off x="7403033" y="1068173"/>
              <a:ext cx="299573" cy="182715"/>
              <a:chOff x="5223077" y="5124624"/>
              <a:chExt cx="419815" cy="238724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59E78702-DC49-4630-A4E5-85A43B8E1588}"/>
                  </a:ext>
                </a:extLst>
              </p:cNvPr>
              <p:cNvCxnSpPr/>
              <p:nvPr/>
            </p:nvCxnSpPr>
            <p:spPr>
              <a:xfrm>
                <a:off x="5223077" y="5124624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D8D0261E-B69B-40E2-9362-74267F499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3077" y="5246498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1AA88E6-081A-4ECF-9DB1-73977D2B7458}"/>
                  </a:ext>
                </a:extLst>
              </p:cNvPr>
              <p:cNvCxnSpPr/>
              <p:nvPr/>
            </p:nvCxnSpPr>
            <p:spPr>
              <a:xfrm>
                <a:off x="5223077" y="5363348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그래픽 82" descr="채팅 거품">
              <a:extLst>
                <a:ext uri="{FF2B5EF4-FFF2-40B4-BE49-F238E27FC236}">
                  <a16:creationId xmlns:a16="http://schemas.microsoft.com/office/drawing/2014/main" id="{6FA18282-D73D-453B-B6B0-4A2F34F45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20109" y="918421"/>
              <a:ext cx="487848" cy="487848"/>
            </a:xfrm>
            <a:prstGeom prst="rect">
              <a:avLst/>
            </a:prstGeom>
          </p:spPr>
        </p:pic>
        <p:pic>
          <p:nvPicPr>
            <p:cNvPr id="84" name="그래픽 83" descr="종형">
              <a:extLst>
                <a:ext uri="{FF2B5EF4-FFF2-40B4-BE49-F238E27FC236}">
                  <a16:creationId xmlns:a16="http://schemas.microsoft.com/office/drawing/2014/main" id="{9785CB0E-987C-4BA6-8B94-E5A1C42F1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26076" y="949688"/>
              <a:ext cx="399788" cy="399788"/>
            </a:xfrm>
            <a:prstGeom prst="rect">
              <a:avLst/>
            </a:prstGeom>
          </p:spPr>
        </p:pic>
      </p:grpSp>
      <p:pic>
        <p:nvPicPr>
          <p:cNvPr id="100" name="그래픽 99" descr="느낌표">
            <a:extLst>
              <a:ext uri="{FF2B5EF4-FFF2-40B4-BE49-F238E27FC236}">
                <a16:creationId xmlns:a16="http://schemas.microsoft.com/office/drawing/2014/main" id="{8FF1AE0C-79C2-4DE3-AFC7-93F98998DD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63819" y="2962580"/>
            <a:ext cx="168448" cy="16844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4D2974D-C493-419A-B459-0B92976EA5EA}"/>
              </a:ext>
            </a:extLst>
          </p:cNvPr>
          <p:cNvSpPr txBox="1"/>
          <p:nvPr/>
        </p:nvSpPr>
        <p:spPr>
          <a:xfrm>
            <a:off x="7248833" y="4032374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자유 게시판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468C741-59E0-4E1A-8967-A70D26C881E9}"/>
              </a:ext>
            </a:extLst>
          </p:cNvPr>
          <p:cNvSpPr txBox="1"/>
          <p:nvPr/>
        </p:nvSpPr>
        <p:spPr>
          <a:xfrm>
            <a:off x="7248833" y="4748588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공유 게시판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F8C760-E7D6-4EF3-BE6B-5AC68FD12B8B}"/>
              </a:ext>
            </a:extLst>
          </p:cNvPr>
          <p:cNvSpPr txBox="1"/>
          <p:nvPr/>
        </p:nvSpPr>
        <p:spPr>
          <a:xfrm>
            <a:off x="7400388" y="4292876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안녕하세요 어제 이사 왔어요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800FAE3-0CBA-49AF-A6BF-DFD5C16DC2B3}"/>
              </a:ext>
            </a:extLst>
          </p:cNvPr>
          <p:cNvSpPr txBox="1"/>
          <p:nvPr/>
        </p:nvSpPr>
        <p:spPr>
          <a:xfrm>
            <a:off x="7400388" y="4535632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요즘 너무 춥네요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ㅠ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E37AF35-3E84-4A19-B234-0A1F8D9E10D7}"/>
              </a:ext>
            </a:extLst>
          </p:cNvPr>
          <p:cNvSpPr txBox="1"/>
          <p:nvPr/>
        </p:nvSpPr>
        <p:spPr>
          <a:xfrm>
            <a:off x="7450714" y="5052354"/>
            <a:ext cx="237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 오신 주민들을 위한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558DF8A-8ED8-4561-94C0-F8C71FFE3404}"/>
              </a:ext>
            </a:extLst>
          </p:cNvPr>
          <p:cNvSpPr txBox="1"/>
          <p:nvPr/>
        </p:nvSpPr>
        <p:spPr>
          <a:xfrm>
            <a:off x="7450714" y="5295721"/>
            <a:ext cx="1835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주변 맛집 모음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E8C25A2-1C3D-4278-ADF6-0BFD1FE165EF}"/>
              </a:ext>
            </a:extLst>
          </p:cNvPr>
          <p:cNvGrpSpPr/>
          <p:nvPr/>
        </p:nvGrpSpPr>
        <p:grpSpPr>
          <a:xfrm>
            <a:off x="7064983" y="1203174"/>
            <a:ext cx="2049404" cy="4874603"/>
            <a:chOff x="3296264" y="1150195"/>
            <a:chExt cx="1976184" cy="4874603"/>
          </a:xfrm>
        </p:grpSpPr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F553A637-683F-4CAC-8025-C270D65004DE}"/>
                </a:ext>
              </a:extLst>
            </p:cNvPr>
            <p:cNvSpPr/>
            <p:nvPr/>
          </p:nvSpPr>
          <p:spPr>
            <a:xfrm rot="5400000" flipV="1">
              <a:off x="5013663" y="2001959"/>
              <a:ext cx="147659" cy="14434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F9D9938-AF19-4901-A19D-ED9514453046}"/>
                </a:ext>
              </a:extLst>
            </p:cNvPr>
            <p:cNvGrpSpPr/>
            <p:nvPr/>
          </p:nvGrpSpPr>
          <p:grpSpPr>
            <a:xfrm>
              <a:off x="3296264" y="1150195"/>
              <a:ext cx="1976184" cy="4874603"/>
              <a:chOff x="4282376" y="1150195"/>
              <a:chExt cx="1976184" cy="4874603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D6E26C19-14FD-4473-A832-B5EECED88613}"/>
                  </a:ext>
                </a:extLst>
              </p:cNvPr>
              <p:cNvGrpSpPr/>
              <p:nvPr/>
            </p:nvGrpSpPr>
            <p:grpSpPr>
              <a:xfrm>
                <a:off x="4282376" y="1150195"/>
                <a:ext cx="1976184" cy="4874603"/>
                <a:chOff x="4999496" y="1195705"/>
                <a:chExt cx="1712105" cy="4874603"/>
              </a:xfrm>
            </p:grpSpPr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C6543E21-F058-4769-ABF4-45FCF35B3952}"/>
                    </a:ext>
                  </a:extLst>
                </p:cNvPr>
                <p:cNvSpPr/>
                <p:nvPr/>
              </p:nvSpPr>
              <p:spPr>
                <a:xfrm>
                  <a:off x="4999496" y="1356912"/>
                  <a:ext cx="1712105" cy="4713396"/>
                </a:xfrm>
                <a:prstGeom prst="rect">
                  <a:avLst/>
                </a:prstGeom>
                <a:solidFill>
                  <a:srgbClr val="F8F8F8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3FB0CE5-D4D2-4A3D-BD8A-74592BE95836}"/>
                    </a:ext>
                  </a:extLst>
                </p:cNvPr>
                <p:cNvSpPr txBox="1"/>
                <p:nvPr/>
              </p:nvSpPr>
              <p:spPr>
                <a:xfrm>
                  <a:off x="5110273" y="1195705"/>
                  <a:ext cx="1426569" cy="3604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공지사항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자유 게시판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 게시판 ▼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4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정보 공유 게시판</a:t>
                  </a:r>
                  <a:endPara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나만의 게시판 ▼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endPara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C90C8EDF-2E8A-40EF-BCF8-A8F163BC8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1893506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8566A121-0360-4CBD-9ECD-B5F84711A2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2517085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C548D91B-0B52-4F80-AFC1-F415138B3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3116972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0ECB6BB0-5960-45AC-A84F-208981E6A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3747551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7507BA0A-7611-4C62-BA99-0F5C0DBB8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4326671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별: 꼭짓점 5개 110">
                <a:extLst>
                  <a:ext uri="{FF2B5EF4-FFF2-40B4-BE49-F238E27FC236}">
                    <a16:creationId xmlns:a16="http://schemas.microsoft.com/office/drawing/2014/main" id="{3698F97A-6180-45ED-8E9E-2FF204479707}"/>
                  </a:ext>
                </a:extLst>
              </p:cNvPr>
              <p:cNvSpPr/>
              <p:nvPr/>
            </p:nvSpPr>
            <p:spPr>
              <a:xfrm>
                <a:off x="5944170" y="2097746"/>
                <a:ext cx="183021" cy="175996"/>
              </a:xfrm>
              <a:prstGeom prst="star5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별: 꼭짓점 5개 111">
                <a:extLst>
                  <a:ext uri="{FF2B5EF4-FFF2-40B4-BE49-F238E27FC236}">
                    <a16:creationId xmlns:a16="http://schemas.microsoft.com/office/drawing/2014/main" id="{E36A1461-E310-49A4-9FC6-C72A7D5D73AA}"/>
                  </a:ext>
                </a:extLst>
              </p:cNvPr>
              <p:cNvSpPr/>
              <p:nvPr/>
            </p:nvSpPr>
            <p:spPr>
              <a:xfrm>
                <a:off x="5977587" y="3258075"/>
                <a:ext cx="183021" cy="175996"/>
              </a:xfrm>
              <a:prstGeom prst="star5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22" name="Picture 8" descr="관련 이미지">
            <a:extLst>
              <a:ext uri="{FF2B5EF4-FFF2-40B4-BE49-F238E27FC236}">
                <a16:creationId xmlns:a16="http://schemas.microsoft.com/office/drawing/2014/main" id="{017D0AE3-F78A-4DE1-8F02-581D46F4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6396385" y="1124112"/>
            <a:ext cx="1322823" cy="153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E6FAF2-17DD-41F5-B1B3-9E46B32E7D4E}"/>
              </a:ext>
            </a:extLst>
          </p:cNvPr>
          <p:cNvGrpSpPr/>
          <p:nvPr/>
        </p:nvGrpSpPr>
        <p:grpSpPr>
          <a:xfrm>
            <a:off x="7149123" y="1384764"/>
            <a:ext cx="3373409" cy="4497064"/>
            <a:chOff x="7149811" y="1463258"/>
            <a:chExt cx="3373409" cy="438308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6F7227-8723-4AD6-8E05-EC5731AEC49B}"/>
                </a:ext>
              </a:extLst>
            </p:cNvPr>
            <p:cNvSpPr/>
            <p:nvPr/>
          </p:nvSpPr>
          <p:spPr>
            <a:xfrm>
              <a:off x="7149811" y="1476180"/>
              <a:ext cx="3373409" cy="437016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8F5CDF5-44DC-428B-85F3-F2B3C0BFFF22}"/>
                </a:ext>
              </a:extLst>
            </p:cNvPr>
            <p:cNvSpPr txBox="1"/>
            <p:nvPr/>
          </p:nvSpPr>
          <p:spPr>
            <a:xfrm>
              <a:off x="7191951" y="1463258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공지 사항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D9B727A-F45A-452C-B667-2A4ECAC720EC}"/>
                </a:ext>
              </a:extLst>
            </p:cNvPr>
            <p:cNvSpPr txBox="1"/>
            <p:nvPr/>
          </p:nvSpPr>
          <p:spPr>
            <a:xfrm>
              <a:off x="7200975" y="1985596"/>
              <a:ext cx="25939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회의 일정 공지입니다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446C24B8-EE9B-43D9-B912-ECA2D3B222D4}"/>
                </a:ext>
              </a:extLst>
            </p:cNvPr>
            <p:cNvCxnSpPr>
              <a:cxnSpLocks/>
            </p:cNvCxnSpPr>
            <p:nvPr/>
          </p:nvCxnSpPr>
          <p:spPr>
            <a:xfrm>
              <a:off x="7208591" y="1864928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E812E67-F40D-44CA-9479-51DF7C66664B}"/>
                </a:ext>
              </a:extLst>
            </p:cNvPr>
            <p:cNvSpPr txBox="1"/>
            <p:nvPr/>
          </p:nvSpPr>
          <p:spPr>
            <a:xfrm>
              <a:off x="7200975" y="2322243"/>
              <a:ext cx="2281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아파트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주차증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발급 관련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9CE3BB4-B4B4-473F-8731-E28A81E93493}"/>
                </a:ext>
              </a:extLst>
            </p:cNvPr>
            <p:cNvSpPr txBox="1"/>
            <p:nvPr/>
          </p:nvSpPr>
          <p:spPr>
            <a:xfrm>
              <a:off x="7200975" y="2606154"/>
              <a:ext cx="22862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아파트 점검 일정입니다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7D61B46-0081-463D-A30B-333D217CA9F9}"/>
                </a:ext>
              </a:extLst>
            </p:cNvPr>
            <p:cNvSpPr txBox="1"/>
            <p:nvPr/>
          </p:nvSpPr>
          <p:spPr>
            <a:xfrm>
              <a:off x="7200975" y="2932176"/>
              <a:ext cx="2089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엘리베이터 점검 일정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D010FB2-800A-491B-A7FA-78762083B8EC}"/>
              </a:ext>
            </a:extLst>
          </p:cNvPr>
          <p:cNvGrpSpPr/>
          <p:nvPr/>
        </p:nvGrpSpPr>
        <p:grpSpPr>
          <a:xfrm>
            <a:off x="7110130" y="1406269"/>
            <a:ext cx="3373409" cy="4497064"/>
            <a:chOff x="7149811" y="1463258"/>
            <a:chExt cx="3373409" cy="4383087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EA640635-9FF5-4F17-A857-3BA63B099D77}"/>
                </a:ext>
              </a:extLst>
            </p:cNvPr>
            <p:cNvSpPr/>
            <p:nvPr/>
          </p:nvSpPr>
          <p:spPr>
            <a:xfrm>
              <a:off x="7149811" y="1476180"/>
              <a:ext cx="3373409" cy="437016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EF65CD-3CAA-4D7C-8548-380E12E45FDD}"/>
                </a:ext>
              </a:extLst>
            </p:cNvPr>
            <p:cNvSpPr txBox="1"/>
            <p:nvPr/>
          </p:nvSpPr>
          <p:spPr>
            <a:xfrm>
              <a:off x="7191951" y="1463258"/>
              <a:ext cx="1204176" cy="329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자유 게시판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E0A773C-3D2D-4517-8687-6D5BDA58A305}"/>
                </a:ext>
              </a:extLst>
            </p:cNvPr>
            <p:cNvSpPr txBox="1"/>
            <p:nvPr/>
          </p:nvSpPr>
          <p:spPr>
            <a:xfrm>
              <a:off x="7200975" y="1985596"/>
              <a:ext cx="2800767" cy="329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안녕하세요 어제 이사 왔어요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DD1576DE-9EA1-4619-A9DE-BAC501F1AFB8}"/>
                </a:ext>
              </a:extLst>
            </p:cNvPr>
            <p:cNvCxnSpPr>
              <a:cxnSpLocks/>
            </p:cNvCxnSpPr>
            <p:nvPr/>
          </p:nvCxnSpPr>
          <p:spPr>
            <a:xfrm>
              <a:off x="7208591" y="1864928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439696C-F62C-4D6C-A4C3-AE76809ADC8E}"/>
                </a:ext>
              </a:extLst>
            </p:cNvPr>
            <p:cNvSpPr txBox="1"/>
            <p:nvPr/>
          </p:nvSpPr>
          <p:spPr>
            <a:xfrm>
              <a:off x="7200975" y="2322243"/>
              <a:ext cx="2339102" cy="329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아휴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요즘 너무 춥네요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ㅠ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1018CBA-751C-40F2-9E50-F020E41A8955}"/>
                </a:ext>
              </a:extLst>
            </p:cNvPr>
            <p:cNvSpPr txBox="1"/>
            <p:nvPr/>
          </p:nvSpPr>
          <p:spPr>
            <a:xfrm>
              <a:off x="7200975" y="2606154"/>
              <a:ext cx="2393604" cy="329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수학 학원 어디가 좋나요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CABFE08-7A44-428E-B256-50614F60B2ED}"/>
                </a:ext>
              </a:extLst>
            </p:cNvPr>
            <p:cNvSpPr txBox="1"/>
            <p:nvPr/>
          </p:nvSpPr>
          <p:spPr>
            <a:xfrm>
              <a:off x="7200975" y="2932176"/>
              <a:ext cx="2920992" cy="329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맘분들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~,,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요즘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뭐하고 노시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…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8246B8D-C9A9-460A-A357-05BFAB6A971D}"/>
              </a:ext>
            </a:extLst>
          </p:cNvPr>
          <p:cNvGrpSpPr/>
          <p:nvPr/>
        </p:nvGrpSpPr>
        <p:grpSpPr>
          <a:xfrm>
            <a:off x="7141303" y="1376115"/>
            <a:ext cx="3373409" cy="4497064"/>
            <a:chOff x="7149811" y="1463258"/>
            <a:chExt cx="3373409" cy="4383087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FF8A41B-752A-4437-BADC-9B69F86CBAF6}"/>
                </a:ext>
              </a:extLst>
            </p:cNvPr>
            <p:cNvSpPr/>
            <p:nvPr/>
          </p:nvSpPr>
          <p:spPr>
            <a:xfrm>
              <a:off x="7149811" y="1476180"/>
              <a:ext cx="3373409" cy="437016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EA87DC4-A4E9-4510-BF28-E55B85D9BB80}"/>
                </a:ext>
              </a:extLst>
            </p:cNvPr>
            <p:cNvSpPr txBox="1"/>
            <p:nvPr/>
          </p:nvSpPr>
          <p:spPr>
            <a:xfrm>
              <a:off x="7191951" y="1463258"/>
              <a:ext cx="1704313" cy="329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정보 공유 게시판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9BF2A7-AF46-4A28-AAE8-B6958033B6B2}"/>
                </a:ext>
              </a:extLst>
            </p:cNvPr>
            <p:cNvSpPr txBox="1"/>
            <p:nvPr/>
          </p:nvSpPr>
          <p:spPr>
            <a:xfrm>
              <a:off x="7200975" y="1985596"/>
              <a:ext cx="3108543" cy="56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새로 오신 주민들을 위한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정보글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…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414DE2-9146-41C3-932F-92BF9089E598}"/>
                </a:ext>
              </a:extLst>
            </p:cNvPr>
            <p:cNvCxnSpPr>
              <a:cxnSpLocks/>
            </p:cNvCxnSpPr>
            <p:nvPr/>
          </p:nvCxnSpPr>
          <p:spPr>
            <a:xfrm>
              <a:off x="7208591" y="1864928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150DD42-844D-431A-AAB2-85624FCA8009}"/>
                </a:ext>
              </a:extLst>
            </p:cNvPr>
            <p:cNvSpPr txBox="1"/>
            <p:nvPr/>
          </p:nvSpPr>
          <p:spPr>
            <a:xfrm>
              <a:off x="7200975" y="2322243"/>
              <a:ext cx="2383986" cy="329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xx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아파트 주변 맛집 모음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AE82329-23EF-430E-B33C-1ACECCA8CF5C}"/>
                </a:ext>
              </a:extLst>
            </p:cNvPr>
            <p:cNvSpPr txBox="1"/>
            <p:nvPr/>
          </p:nvSpPr>
          <p:spPr>
            <a:xfrm>
              <a:off x="7200975" y="2606154"/>
              <a:ext cx="2146742" cy="329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코지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아파트 앱 사용법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CF04B55-838F-4E68-8413-0707F1852D6D}"/>
                </a:ext>
              </a:extLst>
            </p:cNvPr>
            <p:cNvSpPr txBox="1"/>
            <p:nvPr/>
          </p:nvSpPr>
          <p:spPr>
            <a:xfrm>
              <a:off x="7200975" y="2932176"/>
              <a:ext cx="1588897" cy="329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주변 학원 모음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1BCA95DD-4498-4360-B794-E8A1AC48128A}"/>
              </a:ext>
            </a:extLst>
          </p:cNvPr>
          <p:cNvGrpSpPr/>
          <p:nvPr/>
        </p:nvGrpSpPr>
        <p:grpSpPr>
          <a:xfrm>
            <a:off x="7054139" y="1212886"/>
            <a:ext cx="2049404" cy="4874603"/>
            <a:chOff x="3296264" y="1150195"/>
            <a:chExt cx="1976184" cy="4874603"/>
          </a:xfrm>
        </p:grpSpPr>
        <p:sp>
          <p:nvSpPr>
            <p:cNvPr id="148" name="이등변 삼각형 147">
              <a:extLst>
                <a:ext uri="{FF2B5EF4-FFF2-40B4-BE49-F238E27FC236}">
                  <a16:creationId xmlns:a16="http://schemas.microsoft.com/office/drawing/2014/main" id="{0F6462CD-78B5-4490-8CE3-93985BCD19B2}"/>
                </a:ext>
              </a:extLst>
            </p:cNvPr>
            <p:cNvSpPr/>
            <p:nvPr/>
          </p:nvSpPr>
          <p:spPr>
            <a:xfrm rot="5400000" flipV="1">
              <a:off x="5013663" y="2001959"/>
              <a:ext cx="147659" cy="14434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C36C2ECD-9AFE-4572-86B1-08B639EC02FA}"/>
                </a:ext>
              </a:extLst>
            </p:cNvPr>
            <p:cNvGrpSpPr/>
            <p:nvPr/>
          </p:nvGrpSpPr>
          <p:grpSpPr>
            <a:xfrm>
              <a:off x="3296264" y="1150195"/>
              <a:ext cx="1976184" cy="4874603"/>
              <a:chOff x="4282376" y="1150195"/>
              <a:chExt cx="1976184" cy="4874603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094504DB-1978-4037-973C-1463BF57CFC8}"/>
                  </a:ext>
                </a:extLst>
              </p:cNvPr>
              <p:cNvGrpSpPr/>
              <p:nvPr/>
            </p:nvGrpSpPr>
            <p:grpSpPr>
              <a:xfrm>
                <a:off x="4282376" y="1150195"/>
                <a:ext cx="1976184" cy="4874603"/>
                <a:chOff x="4999496" y="1195705"/>
                <a:chExt cx="1712105" cy="4874603"/>
              </a:xfrm>
            </p:grpSpPr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B968EBBA-2F84-43EC-BFFD-59D6119151EC}"/>
                    </a:ext>
                  </a:extLst>
                </p:cNvPr>
                <p:cNvSpPr/>
                <p:nvPr/>
              </p:nvSpPr>
              <p:spPr>
                <a:xfrm>
                  <a:off x="4999496" y="1356912"/>
                  <a:ext cx="1712105" cy="4713396"/>
                </a:xfrm>
                <a:prstGeom prst="rect">
                  <a:avLst/>
                </a:prstGeom>
                <a:solidFill>
                  <a:srgbClr val="F8F8F8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9EC2BDBC-B3E0-4104-96D1-C215C43A7647}"/>
                    </a:ext>
                  </a:extLst>
                </p:cNvPr>
                <p:cNvSpPr txBox="1"/>
                <p:nvPr/>
              </p:nvSpPr>
              <p:spPr>
                <a:xfrm>
                  <a:off x="5110273" y="1195705"/>
                  <a:ext cx="1426569" cy="3604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공지사항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자유 게시판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 게시판 ▼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4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정보 공유 게시판</a:t>
                  </a:r>
                  <a:endPara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나만의 게시판 ▼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endPara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47F95511-7E10-47F7-B222-DA3CF5044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1893506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5F19198B-43CB-4E38-A9CD-5E6CD1AC87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2517085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E372499-31F2-4C62-9933-54F93759EA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3116972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B5D52E20-9356-4F7C-9F2E-11AE0E25C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3747551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C0ED66CD-446F-4212-AE9D-59CE565B3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4326671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별: 꼭짓점 5개 150">
                <a:extLst>
                  <a:ext uri="{FF2B5EF4-FFF2-40B4-BE49-F238E27FC236}">
                    <a16:creationId xmlns:a16="http://schemas.microsoft.com/office/drawing/2014/main" id="{73F8A79F-8930-4F3A-95EA-7981684FFF98}"/>
                  </a:ext>
                </a:extLst>
              </p:cNvPr>
              <p:cNvSpPr/>
              <p:nvPr/>
            </p:nvSpPr>
            <p:spPr>
              <a:xfrm>
                <a:off x="5944170" y="2097746"/>
                <a:ext cx="183021" cy="175996"/>
              </a:xfrm>
              <a:prstGeom prst="star5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별: 꼭짓점 5개 151">
                <a:extLst>
                  <a:ext uri="{FF2B5EF4-FFF2-40B4-BE49-F238E27FC236}">
                    <a16:creationId xmlns:a16="http://schemas.microsoft.com/office/drawing/2014/main" id="{C0359A67-3715-458F-925E-BD1B564893A7}"/>
                  </a:ext>
                </a:extLst>
              </p:cNvPr>
              <p:cNvSpPr/>
              <p:nvPr/>
            </p:nvSpPr>
            <p:spPr>
              <a:xfrm>
                <a:off x="5977587" y="3258075"/>
                <a:ext cx="183021" cy="175996"/>
              </a:xfrm>
              <a:prstGeom prst="star5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45" name="Picture 8" descr="관련 이미지">
            <a:extLst>
              <a:ext uri="{FF2B5EF4-FFF2-40B4-BE49-F238E27FC236}">
                <a16:creationId xmlns:a16="http://schemas.microsoft.com/office/drawing/2014/main" id="{13B7C831-71CE-4637-8A89-26783A96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6179683" y="1747360"/>
            <a:ext cx="1322823" cy="153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89FF56C-C110-40C9-BB4F-33F63A13F505}"/>
              </a:ext>
            </a:extLst>
          </p:cNvPr>
          <p:cNvGrpSpPr/>
          <p:nvPr/>
        </p:nvGrpSpPr>
        <p:grpSpPr>
          <a:xfrm>
            <a:off x="7045261" y="1223709"/>
            <a:ext cx="2049404" cy="4874603"/>
            <a:chOff x="3296264" y="1150195"/>
            <a:chExt cx="1976184" cy="4874603"/>
          </a:xfrm>
        </p:grpSpPr>
        <p:sp>
          <p:nvSpPr>
            <p:cNvPr id="162" name="이등변 삼각형 161">
              <a:extLst>
                <a:ext uri="{FF2B5EF4-FFF2-40B4-BE49-F238E27FC236}">
                  <a16:creationId xmlns:a16="http://schemas.microsoft.com/office/drawing/2014/main" id="{560C41F3-6F42-4FFA-AAE4-6B3C04F4A0EE}"/>
                </a:ext>
              </a:extLst>
            </p:cNvPr>
            <p:cNvSpPr/>
            <p:nvPr/>
          </p:nvSpPr>
          <p:spPr>
            <a:xfrm rot="5400000" flipV="1">
              <a:off x="5013663" y="2001959"/>
              <a:ext cx="147659" cy="14434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E2488110-6FD1-49C3-8EF2-54CCA1539AA5}"/>
                </a:ext>
              </a:extLst>
            </p:cNvPr>
            <p:cNvGrpSpPr/>
            <p:nvPr/>
          </p:nvGrpSpPr>
          <p:grpSpPr>
            <a:xfrm>
              <a:off x="3296264" y="1150195"/>
              <a:ext cx="1976184" cy="4874603"/>
              <a:chOff x="4282376" y="1150195"/>
              <a:chExt cx="1976184" cy="4874603"/>
            </a:xfrm>
          </p:grpSpPr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9B61213C-F1C9-4B55-B782-A40BF71E9B49}"/>
                  </a:ext>
                </a:extLst>
              </p:cNvPr>
              <p:cNvGrpSpPr/>
              <p:nvPr/>
            </p:nvGrpSpPr>
            <p:grpSpPr>
              <a:xfrm>
                <a:off x="4282376" y="1150195"/>
                <a:ext cx="1976184" cy="4874603"/>
                <a:chOff x="4999496" y="1195705"/>
                <a:chExt cx="1712105" cy="4874603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15D1A761-B99E-4344-8E20-0AF58403DAC7}"/>
                    </a:ext>
                  </a:extLst>
                </p:cNvPr>
                <p:cNvSpPr/>
                <p:nvPr/>
              </p:nvSpPr>
              <p:spPr>
                <a:xfrm>
                  <a:off x="4999496" y="1356912"/>
                  <a:ext cx="1712105" cy="4713396"/>
                </a:xfrm>
                <a:prstGeom prst="rect">
                  <a:avLst/>
                </a:prstGeom>
                <a:solidFill>
                  <a:srgbClr val="F8F8F8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3DF1B40-1B66-4A4A-9653-73DDD42D0340}"/>
                    </a:ext>
                  </a:extLst>
                </p:cNvPr>
                <p:cNvSpPr txBox="1"/>
                <p:nvPr/>
              </p:nvSpPr>
              <p:spPr>
                <a:xfrm>
                  <a:off x="5110273" y="1195705"/>
                  <a:ext cx="1426569" cy="36040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공지사항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자유 게시판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 게시판 ▼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4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정보 공유 게시판</a:t>
                  </a:r>
                  <a:endPara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나만의 게시판 ▼</a:t>
                  </a:r>
                  <a:endPara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250000"/>
                    </a:lnSpc>
                  </a:pPr>
                  <a:endPara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36C8D1DF-82F6-445E-A562-EC395BE3A4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1893506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1DEA4F88-69B3-46DB-A061-AD35831F4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2517085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id="{526A0DEC-0923-4886-8088-4143C1CE45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3116972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F866C8BE-A050-43F2-9588-A0ED1FA63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3747551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F10DDDC2-2D9F-45DC-901F-93EDB422E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8791" y="4326671"/>
                  <a:ext cx="127351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별: 꼭짓점 5개 164">
                <a:extLst>
                  <a:ext uri="{FF2B5EF4-FFF2-40B4-BE49-F238E27FC236}">
                    <a16:creationId xmlns:a16="http://schemas.microsoft.com/office/drawing/2014/main" id="{5EA106EF-98D9-4F70-A48F-99981C091BBC}"/>
                  </a:ext>
                </a:extLst>
              </p:cNvPr>
              <p:cNvSpPr/>
              <p:nvPr/>
            </p:nvSpPr>
            <p:spPr>
              <a:xfrm>
                <a:off x="5944170" y="2097746"/>
                <a:ext cx="183021" cy="175996"/>
              </a:xfrm>
              <a:prstGeom prst="star5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6" name="별: 꼭짓점 5개 165">
                <a:extLst>
                  <a:ext uri="{FF2B5EF4-FFF2-40B4-BE49-F238E27FC236}">
                    <a16:creationId xmlns:a16="http://schemas.microsoft.com/office/drawing/2014/main" id="{09D6E00D-0406-4D2A-B64D-250CEF15C2E5}"/>
                  </a:ext>
                </a:extLst>
              </p:cNvPr>
              <p:cNvSpPr/>
              <p:nvPr/>
            </p:nvSpPr>
            <p:spPr>
              <a:xfrm>
                <a:off x="5977587" y="3258075"/>
                <a:ext cx="183021" cy="175996"/>
              </a:xfrm>
              <a:prstGeom prst="star5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46" name="Picture 8" descr="관련 이미지">
            <a:extLst>
              <a:ext uri="{FF2B5EF4-FFF2-40B4-BE49-F238E27FC236}">
                <a16:creationId xmlns:a16="http://schemas.microsoft.com/office/drawing/2014/main" id="{94BE0F3C-201B-48F1-821D-714119E8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6057175" y="2899543"/>
            <a:ext cx="1322823" cy="153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F9CC4A-20FF-4839-8B24-E1E9A8FB383D}"/>
              </a:ext>
            </a:extLst>
          </p:cNvPr>
          <p:cNvSpPr/>
          <p:nvPr/>
        </p:nvSpPr>
        <p:spPr>
          <a:xfrm>
            <a:off x="1827515" y="1793338"/>
            <a:ext cx="3849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아파트의 중요한 사항 기록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B87EBC-73D9-4F9C-9192-3EBAC0D01635}"/>
              </a:ext>
            </a:extLst>
          </p:cNvPr>
          <p:cNvSpPr/>
          <p:nvPr/>
        </p:nvSpPr>
        <p:spPr>
          <a:xfrm>
            <a:off x="1848418" y="2840719"/>
            <a:ext cx="37965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 게시판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주민들끼리 소통 할 수 있는 게시판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D23A2E-16FB-4B17-B440-9F037177A8F8}"/>
              </a:ext>
            </a:extLst>
          </p:cNvPr>
          <p:cNvSpPr/>
          <p:nvPr/>
        </p:nvSpPr>
        <p:spPr>
          <a:xfrm>
            <a:off x="1848184" y="3957118"/>
            <a:ext cx="4203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공유 게시판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 주변 정보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 팁 등을 얻을 수 있는 게시판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48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 기능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E39CF5-EDF2-4DB3-989B-1064BBEFDEB6}"/>
              </a:ext>
            </a:extLst>
          </p:cNvPr>
          <p:cNvSpPr/>
          <p:nvPr/>
        </p:nvSpPr>
        <p:spPr>
          <a:xfrm>
            <a:off x="1786100" y="1676973"/>
            <a:ext cx="5687158" cy="195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게시판 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동에 있는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주민들 끼리 소통 할 수 있는 게시판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5F0ABE-D2B8-4440-A38D-9780F87678F2}"/>
              </a:ext>
            </a:extLst>
          </p:cNvPr>
          <p:cNvGrpSpPr/>
          <p:nvPr/>
        </p:nvGrpSpPr>
        <p:grpSpPr>
          <a:xfrm>
            <a:off x="7704752" y="818276"/>
            <a:ext cx="3171463" cy="3356660"/>
            <a:chOff x="6570433" y="171945"/>
            <a:chExt cx="3171463" cy="33566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5E00F6-DC58-4075-822E-0B06C9F1E23B}"/>
                </a:ext>
              </a:extLst>
            </p:cNvPr>
            <p:cNvSpPr/>
            <p:nvPr/>
          </p:nvSpPr>
          <p:spPr>
            <a:xfrm>
              <a:off x="6570433" y="415015"/>
              <a:ext cx="3171463" cy="3113590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9B57B30-DFF1-46AC-8C42-7B55746F0FBD}"/>
                </a:ext>
              </a:extLst>
            </p:cNvPr>
            <p:cNvSpPr/>
            <p:nvPr/>
          </p:nvSpPr>
          <p:spPr>
            <a:xfrm>
              <a:off x="7255917" y="171945"/>
              <a:ext cx="1800494" cy="858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 게시판 ▼</a:t>
              </a:r>
              <a:endPara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208F02DD-1C64-415D-88C2-A75962EC9C34}"/>
                </a:ext>
              </a:extLst>
            </p:cNvPr>
            <p:cNvCxnSpPr>
              <a:cxnSpLocks/>
            </p:cNvCxnSpPr>
            <p:nvPr/>
          </p:nvCxnSpPr>
          <p:spPr>
            <a:xfrm>
              <a:off x="6931826" y="1137503"/>
              <a:ext cx="257857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BD5F96-B895-49DA-8027-F05FF80A276E}"/>
                </a:ext>
              </a:extLst>
            </p:cNvPr>
            <p:cNvSpPr txBox="1"/>
            <p:nvPr/>
          </p:nvSpPr>
          <p:spPr>
            <a:xfrm>
              <a:off x="7255917" y="1353021"/>
              <a:ext cx="17363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101 ~ 105</a:t>
              </a: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 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A3501A-3ACD-4AA8-9748-3FE9AF1C3ABD}"/>
                </a:ext>
              </a:extLst>
            </p:cNvPr>
            <p:cNvSpPr txBox="1"/>
            <p:nvPr/>
          </p:nvSpPr>
          <p:spPr>
            <a:xfrm>
              <a:off x="7255917" y="1855966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106 ~ 110</a:t>
              </a: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0AA778B-520A-4EA2-874D-48F1AE183062}"/>
                </a:ext>
              </a:extLst>
            </p:cNvPr>
            <p:cNvSpPr txBox="1"/>
            <p:nvPr/>
          </p:nvSpPr>
          <p:spPr>
            <a:xfrm>
              <a:off x="7255917" y="2358911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111 ~ 115</a:t>
              </a: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B4695F8-EADA-45F9-89B0-410A3D6CB9A9}"/>
                </a:ext>
              </a:extLst>
            </p:cNvPr>
            <p:cNvSpPr txBox="1"/>
            <p:nvPr/>
          </p:nvSpPr>
          <p:spPr>
            <a:xfrm>
              <a:off x="7255917" y="2868297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116 ~ 120</a:t>
              </a: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 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4A31B0E-F45A-4A3B-B918-06637D186A36}"/>
              </a:ext>
            </a:extLst>
          </p:cNvPr>
          <p:cNvSpPr/>
          <p:nvPr/>
        </p:nvSpPr>
        <p:spPr>
          <a:xfrm>
            <a:off x="2946503" y="4893398"/>
            <a:ext cx="81883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아파트마다 규모가 다르므로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게시판 생성은 아파트 관리자에게</a:t>
            </a:r>
            <a:r>
              <a:rPr lang="ko-KR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맡길 수 있도록 함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9055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 기능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699D9-4041-4B40-9951-1382C3D49DEE}"/>
              </a:ext>
            </a:extLst>
          </p:cNvPr>
          <p:cNvSpPr txBox="1"/>
          <p:nvPr/>
        </p:nvSpPr>
        <p:spPr>
          <a:xfrm>
            <a:off x="1850724" y="1701201"/>
            <a:ext cx="5356317" cy="33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거래 게시판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공동 구매 게시판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무료 나눔 게시판 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중고 거래 하거나 대량으로 구매하면 싼 것들을 단체로 구매하는 게시판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 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 쓰는 유모차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사실분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 /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기저귀 단체 구매 하실 맘들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~)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EB2E25-8CD1-40E7-8903-12C551798DE9}"/>
              </a:ext>
            </a:extLst>
          </p:cNvPr>
          <p:cNvGrpSpPr/>
          <p:nvPr/>
        </p:nvGrpSpPr>
        <p:grpSpPr>
          <a:xfrm>
            <a:off x="7952364" y="818276"/>
            <a:ext cx="3171463" cy="3356660"/>
            <a:chOff x="7704752" y="818276"/>
            <a:chExt cx="3171463" cy="335666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FC4D5DD-ACC0-4B39-858C-83CC4FCC188B}"/>
                </a:ext>
              </a:extLst>
            </p:cNvPr>
            <p:cNvSpPr/>
            <p:nvPr/>
          </p:nvSpPr>
          <p:spPr>
            <a:xfrm>
              <a:off x="7704752" y="937549"/>
              <a:ext cx="3171463" cy="3237387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36C20E5-95AB-4FFB-85EC-8896609DA5E9}"/>
                </a:ext>
              </a:extLst>
            </p:cNvPr>
            <p:cNvSpPr/>
            <p:nvPr/>
          </p:nvSpPr>
          <p:spPr>
            <a:xfrm>
              <a:off x="8433519" y="818276"/>
              <a:ext cx="1713931" cy="858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거래 게시판</a:t>
              </a:r>
              <a:endPara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121BDE8A-78EE-4493-BE01-29B8A47165B1}"/>
                </a:ext>
              </a:extLst>
            </p:cNvPr>
            <p:cNvCxnSpPr>
              <a:cxnSpLocks/>
            </p:cNvCxnSpPr>
            <p:nvPr/>
          </p:nvCxnSpPr>
          <p:spPr>
            <a:xfrm>
              <a:off x="8066145" y="1864079"/>
              <a:ext cx="257857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898E950-36D7-48EE-84E6-A0E6A3B666EA}"/>
                </a:ext>
              </a:extLst>
            </p:cNvPr>
            <p:cNvSpPr/>
            <p:nvPr/>
          </p:nvSpPr>
          <p:spPr>
            <a:xfrm>
              <a:off x="8058415" y="1733157"/>
              <a:ext cx="2464136" cy="858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공동 구매 게시판</a:t>
              </a:r>
              <a:endPara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95B4704-F532-40BB-ADBA-D7F5683202ED}"/>
                </a:ext>
              </a:extLst>
            </p:cNvPr>
            <p:cNvSpPr/>
            <p:nvPr/>
          </p:nvSpPr>
          <p:spPr>
            <a:xfrm>
              <a:off x="8058417" y="2648039"/>
              <a:ext cx="2464136" cy="858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무료 나눔 게시판</a:t>
              </a:r>
              <a:endPara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70D51C4A-5485-4AE4-A20E-74C9D0D5242E}"/>
                </a:ext>
              </a:extLst>
            </p:cNvPr>
            <p:cNvCxnSpPr>
              <a:cxnSpLocks/>
            </p:cNvCxnSpPr>
            <p:nvPr/>
          </p:nvCxnSpPr>
          <p:spPr>
            <a:xfrm>
              <a:off x="8066145" y="3643166"/>
              <a:ext cx="257857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4231CCE-761B-46EA-84D7-91C2C5BA3469}"/>
                </a:ext>
              </a:extLst>
            </p:cNvPr>
            <p:cNvCxnSpPr>
              <a:cxnSpLocks/>
            </p:cNvCxnSpPr>
            <p:nvPr/>
          </p:nvCxnSpPr>
          <p:spPr>
            <a:xfrm>
              <a:off x="8066145" y="2775064"/>
              <a:ext cx="257857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2206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 생성 기능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47478F-76D5-488E-A3AD-52446DD95919}"/>
              </a:ext>
            </a:extLst>
          </p:cNvPr>
          <p:cNvSpPr txBox="1"/>
          <p:nvPr/>
        </p:nvSpPr>
        <p:spPr>
          <a:xfrm>
            <a:off x="2080809" y="899191"/>
            <a:ext cx="5686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나만의 게시판  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이용자가 원하는 게시판을 직접 만들어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이용자와 함께 사용 가능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 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아기 게시판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등산 모임 게시판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8C8C49C-838D-462C-96C8-88CE356DF09D}"/>
              </a:ext>
            </a:extLst>
          </p:cNvPr>
          <p:cNvGrpSpPr/>
          <p:nvPr/>
        </p:nvGrpSpPr>
        <p:grpSpPr>
          <a:xfrm>
            <a:off x="2542443" y="2225781"/>
            <a:ext cx="3171463" cy="4490978"/>
            <a:chOff x="2542443" y="2225781"/>
            <a:chExt cx="3171463" cy="449097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CE463EA-75A9-4A49-B0CA-DA5432A4070E}"/>
                </a:ext>
              </a:extLst>
            </p:cNvPr>
            <p:cNvSpPr/>
            <p:nvPr/>
          </p:nvSpPr>
          <p:spPr>
            <a:xfrm>
              <a:off x="2542443" y="2468851"/>
              <a:ext cx="3171463" cy="4247908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CFA8AE3-9F43-434B-A099-C66BA00557D1}"/>
                </a:ext>
              </a:extLst>
            </p:cNvPr>
            <p:cNvSpPr/>
            <p:nvPr/>
          </p:nvSpPr>
          <p:spPr>
            <a:xfrm>
              <a:off x="2939388" y="2225781"/>
              <a:ext cx="2377574" cy="8586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나만의 게시판 ▼</a:t>
              </a:r>
              <a:endPara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6F5AB08-F4F8-4CB0-81F5-17EB9B7D4B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3836" y="3191339"/>
              <a:ext cx="257857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862FDCA-4E94-4123-B6A6-03059D2AAE21}"/>
                </a:ext>
              </a:extLst>
            </p:cNvPr>
            <p:cNvSpPr txBox="1"/>
            <p:nvPr/>
          </p:nvSpPr>
          <p:spPr>
            <a:xfrm>
              <a:off x="3227927" y="3406857"/>
              <a:ext cx="1699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고양이 게시판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4573837-E6D1-4ADB-AC32-7FF53DE9689C}"/>
                </a:ext>
              </a:extLst>
            </p:cNvPr>
            <p:cNvSpPr txBox="1"/>
            <p:nvPr/>
          </p:nvSpPr>
          <p:spPr>
            <a:xfrm>
              <a:off x="3227927" y="3909802"/>
              <a:ext cx="1699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댕댕이 게시판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AAD0351-A7E1-4248-95A3-BEE0B833D6BD}"/>
                </a:ext>
              </a:extLst>
            </p:cNvPr>
            <p:cNvSpPr txBox="1"/>
            <p:nvPr/>
          </p:nvSpPr>
          <p:spPr>
            <a:xfrm>
              <a:off x="3086061" y="4412747"/>
              <a:ext cx="2084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등산 모임 게시판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3240BBD-512E-488D-A4F4-E36FEFB1DBDC}"/>
                </a:ext>
              </a:extLst>
            </p:cNvPr>
            <p:cNvSpPr txBox="1"/>
            <p:nvPr/>
          </p:nvSpPr>
          <p:spPr>
            <a:xfrm>
              <a:off x="2839199" y="5921582"/>
              <a:ext cx="2476960" cy="646331"/>
            </a:xfrm>
            <a:prstGeom prst="rect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다른 사람의 </a:t>
              </a:r>
              <a:endPara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나만의 게시판 검색하기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1794BC6-124C-4FE9-9BD6-4AB3AD05F826}"/>
                </a:ext>
              </a:extLst>
            </p:cNvPr>
            <p:cNvSpPr txBox="1"/>
            <p:nvPr/>
          </p:nvSpPr>
          <p:spPr>
            <a:xfrm>
              <a:off x="2839199" y="5095471"/>
              <a:ext cx="2476960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나만의 게시판</a:t>
              </a:r>
              <a:endPara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생성하기</a:t>
              </a:r>
            </a:p>
          </p:txBody>
        </p:sp>
      </p:grpSp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59FB2335-3142-4A5A-8C82-CA6AD35F2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351887">
            <a:off x="6175900" y="3652656"/>
            <a:ext cx="1349659" cy="914400"/>
          </a:xfrm>
          <a:prstGeom prst="rect">
            <a:avLst/>
          </a:prstGeom>
        </p:spPr>
      </p:pic>
      <p:pic>
        <p:nvPicPr>
          <p:cNvPr id="82" name="그래픽 81" descr="줄 화살표: 일자형">
            <a:extLst>
              <a:ext uri="{FF2B5EF4-FFF2-40B4-BE49-F238E27FC236}">
                <a16:creationId xmlns:a16="http://schemas.microsoft.com/office/drawing/2014/main" id="{46C4324D-AD64-47DB-9474-AAB94BBBB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115285" y="5653513"/>
            <a:ext cx="1419834" cy="9144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4BDCC44-4C7E-42E3-8B76-6DB5F6016343}"/>
              </a:ext>
            </a:extLst>
          </p:cNvPr>
          <p:cNvGrpSpPr/>
          <p:nvPr/>
        </p:nvGrpSpPr>
        <p:grpSpPr>
          <a:xfrm>
            <a:off x="8063825" y="741036"/>
            <a:ext cx="3171463" cy="3196288"/>
            <a:chOff x="8063825" y="741036"/>
            <a:chExt cx="3171463" cy="319628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61756C0-E600-424E-B2A4-B7A4121DA194}"/>
                </a:ext>
              </a:extLst>
            </p:cNvPr>
            <p:cNvSpPr/>
            <p:nvPr/>
          </p:nvSpPr>
          <p:spPr>
            <a:xfrm>
              <a:off x="8063825" y="741036"/>
              <a:ext cx="3171463" cy="3196288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EE24F2-2058-47A2-8305-2EAA8678CE83}"/>
                </a:ext>
              </a:extLst>
            </p:cNvPr>
            <p:cNvSpPr txBox="1"/>
            <p:nvPr/>
          </p:nvSpPr>
          <p:spPr>
            <a:xfrm>
              <a:off x="8246768" y="904604"/>
              <a:ext cx="2805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나만의 게시판 생성하기</a:t>
              </a: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8DDB7875-391E-4978-8AAB-C0182BC78C06}"/>
                </a:ext>
              </a:extLst>
            </p:cNvPr>
            <p:cNvCxnSpPr>
              <a:cxnSpLocks/>
            </p:cNvCxnSpPr>
            <p:nvPr/>
          </p:nvCxnSpPr>
          <p:spPr>
            <a:xfrm>
              <a:off x="8360268" y="1387367"/>
              <a:ext cx="257857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D9480A8-DF20-4FA6-935D-73096AEFEB74}"/>
                </a:ext>
              </a:extLst>
            </p:cNvPr>
            <p:cNvSpPr txBox="1"/>
            <p:nvPr/>
          </p:nvSpPr>
          <p:spPr>
            <a:xfrm>
              <a:off x="8360268" y="1508902"/>
              <a:ext cx="14590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 제목</a:t>
              </a:r>
              <a:endPara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endPara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9EDB07-CBBC-4A7B-9A24-97C4690E8536}"/>
                </a:ext>
              </a:extLst>
            </p:cNvPr>
            <p:cNvSpPr/>
            <p:nvPr/>
          </p:nvSpPr>
          <p:spPr>
            <a:xfrm>
              <a:off x="8634714" y="1893740"/>
              <a:ext cx="2187615" cy="353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제목을 입력하세요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…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7F6F03C-58C1-44BB-8CDE-0957F4E77632}"/>
                </a:ext>
              </a:extLst>
            </p:cNvPr>
            <p:cNvSpPr txBox="1"/>
            <p:nvPr/>
          </p:nvSpPr>
          <p:spPr>
            <a:xfrm>
              <a:off x="8360268" y="2410034"/>
              <a:ext cx="14590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 설명</a:t>
              </a:r>
              <a:endPara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endPara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133A368-52B8-4961-848C-154176327AD8}"/>
                </a:ext>
              </a:extLst>
            </p:cNvPr>
            <p:cNvSpPr/>
            <p:nvPr/>
          </p:nvSpPr>
          <p:spPr>
            <a:xfrm>
              <a:off x="8634714" y="2794872"/>
              <a:ext cx="2187615" cy="353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설명을 입력하세요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…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461216C-66F0-434D-A0C3-32BD749130FD}"/>
                </a:ext>
              </a:extLst>
            </p:cNvPr>
            <p:cNvSpPr txBox="1"/>
            <p:nvPr/>
          </p:nvSpPr>
          <p:spPr>
            <a:xfrm>
              <a:off x="10386777" y="3418359"/>
              <a:ext cx="665567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생성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AC29A67-A05A-43CE-A2FF-CAEDA96B28FC}"/>
                </a:ext>
              </a:extLst>
            </p:cNvPr>
            <p:cNvSpPr txBox="1"/>
            <p:nvPr/>
          </p:nvSpPr>
          <p:spPr>
            <a:xfrm>
              <a:off x="9570116" y="3418359"/>
              <a:ext cx="665567" cy="400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취소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56BBD81-2B26-412C-8730-56730683F3FA}"/>
              </a:ext>
            </a:extLst>
          </p:cNvPr>
          <p:cNvGrpSpPr/>
          <p:nvPr/>
        </p:nvGrpSpPr>
        <p:grpSpPr>
          <a:xfrm>
            <a:off x="8063825" y="4273206"/>
            <a:ext cx="3171463" cy="2252035"/>
            <a:chOff x="8063825" y="4273206"/>
            <a:chExt cx="3171463" cy="225203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A5E3E85-0AEB-4E1E-8E22-50F4B0FD30BE}"/>
                </a:ext>
              </a:extLst>
            </p:cNvPr>
            <p:cNvSpPr/>
            <p:nvPr/>
          </p:nvSpPr>
          <p:spPr>
            <a:xfrm>
              <a:off x="8063825" y="4273206"/>
              <a:ext cx="3171463" cy="2252035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30F1089-3ADD-472E-A86A-90DF1E801E01}"/>
                </a:ext>
              </a:extLst>
            </p:cNvPr>
            <p:cNvSpPr txBox="1"/>
            <p:nvPr/>
          </p:nvSpPr>
          <p:spPr>
            <a:xfrm>
              <a:off x="8188894" y="4435039"/>
              <a:ext cx="2973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다른 사람의 게시판 검색하기</a:t>
              </a: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774D697-1C46-4D18-99A0-55F04ED748C6}"/>
                </a:ext>
              </a:extLst>
            </p:cNvPr>
            <p:cNvCxnSpPr>
              <a:cxnSpLocks/>
            </p:cNvCxnSpPr>
            <p:nvPr/>
          </p:nvCxnSpPr>
          <p:spPr>
            <a:xfrm>
              <a:off x="8360268" y="4904027"/>
              <a:ext cx="257857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1D9446D-6C26-4B08-B5DF-7C99FB749285}"/>
                </a:ext>
              </a:extLst>
            </p:cNvPr>
            <p:cNvSpPr/>
            <p:nvPr/>
          </p:nvSpPr>
          <p:spPr>
            <a:xfrm>
              <a:off x="8360268" y="5093351"/>
              <a:ext cx="2578576" cy="3006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D3957107-8AC7-45D6-93A4-90069A5E0278}"/>
                </a:ext>
              </a:extLst>
            </p:cNvPr>
            <p:cNvSpPr/>
            <p:nvPr/>
          </p:nvSpPr>
          <p:spPr>
            <a:xfrm>
              <a:off x="10590834" y="5093351"/>
              <a:ext cx="348009" cy="300688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래픽 19" descr="돋보기">
              <a:extLst>
                <a:ext uri="{FF2B5EF4-FFF2-40B4-BE49-F238E27FC236}">
                  <a16:creationId xmlns:a16="http://schemas.microsoft.com/office/drawing/2014/main" id="{749F263C-E7AF-4916-A7C3-95A4E3B0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61433" y="5121031"/>
              <a:ext cx="245327" cy="245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822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42E07E-68F1-4DD3-9D5E-491430E721C6}"/>
              </a:ext>
            </a:extLst>
          </p:cNvPr>
          <p:cNvSpPr/>
          <p:nvPr/>
        </p:nvSpPr>
        <p:spPr>
          <a:xfrm>
            <a:off x="7176659" y="1504709"/>
            <a:ext cx="3279406" cy="45033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DE9516-5FBB-4BDF-9811-321A4C7EE684}"/>
              </a:ext>
            </a:extLst>
          </p:cNvPr>
          <p:cNvSpPr txBox="1"/>
          <p:nvPr/>
        </p:nvSpPr>
        <p:spPr>
          <a:xfrm>
            <a:off x="1828168" y="2887112"/>
            <a:ext cx="475539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쪽지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채팅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보내기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호에게 쪽지를 보내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개인적으로 이야기 할 수 있음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109E0AF-1BB1-453C-B712-EDED6CCA4EE6}"/>
              </a:ext>
            </a:extLst>
          </p:cNvPr>
          <p:cNvGrpSpPr/>
          <p:nvPr/>
        </p:nvGrpSpPr>
        <p:grpSpPr>
          <a:xfrm>
            <a:off x="6889520" y="179759"/>
            <a:ext cx="3808071" cy="6541371"/>
            <a:chOff x="7141412" y="179759"/>
            <a:chExt cx="3808071" cy="65413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628951B-B38D-4391-B802-9540FB6E61B0}"/>
                </a:ext>
              </a:extLst>
            </p:cNvPr>
            <p:cNvGrpSpPr/>
            <p:nvPr/>
          </p:nvGrpSpPr>
          <p:grpSpPr>
            <a:xfrm>
              <a:off x="7141412" y="179759"/>
              <a:ext cx="3808071" cy="6541371"/>
              <a:chOff x="7977486" y="171945"/>
              <a:chExt cx="3808071" cy="6541371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C81CF08D-0461-4BDC-B44C-F7DC7E3069CA}"/>
                  </a:ext>
                </a:extLst>
              </p:cNvPr>
              <p:cNvSpPr/>
              <p:nvPr/>
            </p:nvSpPr>
            <p:spPr>
              <a:xfrm>
                <a:off x="7977486" y="171945"/>
                <a:ext cx="3808071" cy="6541371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래픽 78" descr="선 화살표 가로 U자형 회전">
                <a:extLst>
                  <a:ext uri="{FF2B5EF4-FFF2-40B4-BE49-F238E27FC236}">
                    <a16:creationId xmlns:a16="http://schemas.microsoft.com/office/drawing/2014/main" id="{9D997F27-EAD5-4AEF-BAB2-15321A36D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675351" y="5955031"/>
                <a:ext cx="507357" cy="568990"/>
              </a:xfrm>
              <a:prstGeom prst="rect">
                <a:avLst/>
              </a:prstGeom>
            </p:spPr>
          </p:pic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1FF95955-4293-475B-9186-60D69536D398}"/>
                  </a:ext>
                </a:extLst>
              </p:cNvPr>
              <p:cNvSpPr/>
              <p:nvPr/>
            </p:nvSpPr>
            <p:spPr>
              <a:xfrm>
                <a:off x="9690538" y="6134582"/>
                <a:ext cx="381965" cy="271520"/>
              </a:xfrm>
              <a:prstGeom prst="roundRect">
                <a:avLst/>
              </a:prstGeom>
              <a:noFill/>
              <a:ln w="508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029A2442-19B6-4EB5-ABE8-1419684B17C4}"/>
                  </a:ext>
                </a:extLst>
              </p:cNvPr>
              <p:cNvGrpSpPr/>
              <p:nvPr/>
            </p:nvGrpSpPr>
            <p:grpSpPr>
              <a:xfrm>
                <a:off x="8624105" y="6150980"/>
                <a:ext cx="419815" cy="238724"/>
                <a:chOff x="8599991" y="6157731"/>
                <a:chExt cx="324091" cy="215575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1485C46D-C8E9-4AE8-B27B-C18376DB85A4}"/>
                    </a:ext>
                  </a:extLst>
                </p:cNvPr>
                <p:cNvCxnSpPr/>
                <p:nvPr/>
              </p:nvCxnSpPr>
              <p:spPr>
                <a:xfrm>
                  <a:off x="8599991" y="6157731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1ADA8F9D-B8F3-42E8-8A79-6AE1B60E0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99991" y="6267787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C3209BBC-CDFD-4D0E-985E-90C04609F3E9}"/>
                    </a:ext>
                  </a:extLst>
                </p:cNvPr>
                <p:cNvCxnSpPr/>
                <p:nvPr/>
              </p:nvCxnSpPr>
              <p:spPr>
                <a:xfrm>
                  <a:off x="8599991" y="6373306"/>
                  <a:ext cx="324091" cy="0"/>
                </a:xfrm>
                <a:prstGeom prst="line">
                  <a:avLst/>
                </a:prstGeom>
                <a:ln w="508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485ECDB-C6FC-40AB-821C-27AA7DC051F3}"/>
                  </a:ext>
                </a:extLst>
              </p:cNvPr>
              <p:cNvSpPr txBox="1"/>
              <p:nvPr/>
            </p:nvSpPr>
            <p:spPr>
              <a:xfrm>
                <a:off x="8264625" y="400479"/>
                <a:ext cx="3185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SKT                        100%</a:t>
                </a:r>
                <a:endParaRPr lang="ko-KR" altLang="en-US" dirty="0"/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79381C24-3F4C-4616-8BDF-75219E9C32A8}"/>
                  </a:ext>
                </a:extLst>
              </p:cNvPr>
              <p:cNvSpPr/>
              <p:nvPr/>
            </p:nvSpPr>
            <p:spPr>
              <a:xfrm>
                <a:off x="8090704" y="333979"/>
                <a:ext cx="3565002" cy="6190042"/>
              </a:xfrm>
              <a:prstGeom prst="roundRect">
                <a:avLst>
                  <a:gd name="adj" fmla="val 12122"/>
                </a:avLst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4" name="그래픽 83" descr="알람 시계">
                <a:extLst>
                  <a:ext uri="{FF2B5EF4-FFF2-40B4-BE49-F238E27FC236}">
                    <a16:creationId xmlns:a16="http://schemas.microsoft.com/office/drawing/2014/main" id="{88CCB2EA-F9BF-4354-B5A9-42E6D8D41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072503" y="394162"/>
                <a:ext cx="381965" cy="381965"/>
              </a:xfrm>
              <a:prstGeom prst="rect">
                <a:avLst/>
              </a:prstGeom>
            </p:spPr>
          </p:pic>
          <p:pic>
            <p:nvPicPr>
              <p:cNvPr id="85" name="그래픽 84" descr="Wi Fi">
                <a:extLst>
                  <a:ext uri="{FF2B5EF4-FFF2-40B4-BE49-F238E27FC236}">
                    <a16:creationId xmlns:a16="http://schemas.microsoft.com/office/drawing/2014/main" id="{60573131-1EE4-453C-B8AC-BAAF643B2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66143" y="394162"/>
                <a:ext cx="381965" cy="381965"/>
              </a:xfrm>
              <a:prstGeom prst="rect">
                <a:avLst/>
              </a:prstGeom>
            </p:spPr>
          </p:pic>
          <p:pic>
            <p:nvPicPr>
              <p:cNvPr id="86" name="그래픽 85" descr="배터리 충전">
                <a:extLst>
                  <a:ext uri="{FF2B5EF4-FFF2-40B4-BE49-F238E27FC236}">
                    <a16:creationId xmlns:a16="http://schemas.microsoft.com/office/drawing/2014/main" id="{FC452D33-1DEE-49F5-AE3A-DC5296641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248708" y="429530"/>
                <a:ext cx="304201" cy="298595"/>
              </a:xfrm>
              <a:prstGeom prst="rect">
                <a:avLst/>
              </a:prstGeom>
            </p:spPr>
          </p:pic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8F1278CC-5293-410A-B798-D518FCB6200B}"/>
                </a:ext>
              </a:extLst>
            </p:cNvPr>
            <p:cNvCxnSpPr>
              <a:cxnSpLocks/>
            </p:cNvCxnSpPr>
            <p:nvPr/>
          </p:nvCxnSpPr>
          <p:spPr>
            <a:xfrm>
              <a:off x="7428551" y="1377976"/>
              <a:ext cx="328828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75E7401-66B1-4437-9061-38042889AFAF}"/>
                </a:ext>
              </a:extLst>
            </p:cNvPr>
            <p:cNvGrpSpPr/>
            <p:nvPr/>
          </p:nvGrpSpPr>
          <p:grpSpPr>
            <a:xfrm>
              <a:off x="7403033" y="1068173"/>
              <a:ext cx="299573" cy="182715"/>
              <a:chOff x="5223077" y="5124624"/>
              <a:chExt cx="419815" cy="238724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81A85680-D192-4172-8E38-FD7B1CF3AA88}"/>
                  </a:ext>
                </a:extLst>
              </p:cNvPr>
              <p:cNvCxnSpPr/>
              <p:nvPr/>
            </p:nvCxnSpPr>
            <p:spPr>
              <a:xfrm>
                <a:off x="5223077" y="5124624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55799020-1B4D-4A67-87F2-70D9A5FF3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3077" y="5246498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9231E3D-0599-4884-AF88-41FB58ACEB88}"/>
                  </a:ext>
                </a:extLst>
              </p:cNvPr>
              <p:cNvCxnSpPr/>
              <p:nvPr/>
            </p:nvCxnSpPr>
            <p:spPr>
              <a:xfrm>
                <a:off x="5223077" y="5363348"/>
                <a:ext cx="419815" cy="0"/>
              </a:xfrm>
              <a:prstGeom prst="line">
                <a:avLst/>
              </a:prstGeom>
              <a:ln w="508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" name="그래픽 72" descr="채팅 거품">
              <a:extLst>
                <a:ext uri="{FF2B5EF4-FFF2-40B4-BE49-F238E27FC236}">
                  <a16:creationId xmlns:a16="http://schemas.microsoft.com/office/drawing/2014/main" id="{183F9BCA-85B1-40B8-B0D0-28612D90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20109" y="918421"/>
              <a:ext cx="487848" cy="487848"/>
            </a:xfrm>
            <a:prstGeom prst="rect">
              <a:avLst/>
            </a:prstGeom>
          </p:spPr>
        </p:pic>
        <p:pic>
          <p:nvPicPr>
            <p:cNvPr id="74" name="그래픽 73" descr="종형">
              <a:extLst>
                <a:ext uri="{FF2B5EF4-FFF2-40B4-BE49-F238E27FC236}">
                  <a16:creationId xmlns:a16="http://schemas.microsoft.com/office/drawing/2014/main" id="{276865FE-8EF9-430D-89B0-B0A739F4B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26076" y="949688"/>
              <a:ext cx="399788" cy="399788"/>
            </a:xfrm>
            <a:prstGeom prst="rect">
              <a:avLst/>
            </a:prstGeom>
          </p:spPr>
        </p:pic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8915651-9A27-40CF-B22E-3AE8C9AACE2C}"/>
                </a:ext>
              </a:extLst>
            </p:cNvPr>
            <p:cNvCxnSpPr>
              <a:cxnSpLocks/>
            </p:cNvCxnSpPr>
            <p:nvPr/>
          </p:nvCxnSpPr>
          <p:spPr>
            <a:xfrm>
              <a:off x="7488042" y="2072457"/>
              <a:ext cx="31854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1E237C-FFCB-4BD4-863C-AD51D3D30F21}"/>
              </a:ext>
            </a:extLst>
          </p:cNvPr>
          <p:cNvSpPr txBox="1"/>
          <p:nvPr/>
        </p:nvSpPr>
        <p:spPr>
          <a:xfrm>
            <a:off x="7237426" y="1609888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10X</a:t>
            </a:r>
            <a:r>
              <a:rPr lang="ko-KR" altLang="en-US" dirty="0"/>
              <a:t>동 </a:t>
            </a:r>
            <a:r>
              <a:rPr lang="en-US" altLang="ko-KR" dirty="0"/>
              <a:t>120X</a:t>
            </a:r>
            <a:r>
              <a:rPr lang="ko-KR" altLang="en-US" dirty="0" err="1"/>
              <a:t>호님</a:t>
            </a:r>
            <a:endParaRPr lang="ko-KR" altLang="en-US" dirty="0"/>
          </a:p>
        </p:txBody>
      </p:sp>
      <p:sp>
        <p:nvSpPr>
          <p:cNvPr id="92" name="자유형: 도형 91">
            <a:extLst>
              <a:ext uri="{FF2B5EF4-FFF2-40B4-BE49-F238E27FC236}">
                <a16:creationId xmlns:a16="http://schemas.microsoft.com/office/drawing/2014/main" id="{0F7BBC6A-0441-47C4-93C8-936DCC41E742}"/>
              </a:ext>
            </a:extLst>
          </p:cNvPr>
          <p:cNvSpPr/>
          <p:nvPr/>
        </p:nvSpPr>
        <p:spPr>
          <a:xfrm rot="7863301">
            <a:off x="7692034" y="1363746"/>
            <a:ext cx="2310407" cy="2932829"/>
          </a:xfrm>
          <a:custGeom>
            <a:avLst/>
            <a:gdLst>
              <a:gd name="connsiteX0" fmla="*/ 2162876 w 3110097"/>
              <a:gd name="connsiteY0" fmla="*/ 3879802 h 3947955"/>
              <a:gd name="connsiteX1" fmla="*/ 48834 w 3110097"/>
              <a:gd name="connsiteY1" fmla="*/ 1452586 h 3947955"/>
              <a:gd name="connsiteX2" fmla="*/ 68154 w 3110097"/>
              <a:gd name="connsiteY2" fmla="*/ 1172437 h 3947955"/>
              <a:gd name="connsiteX3" fmla="*/ 667072 w 3110097"/>
              <a:gd name="connsiteY3" fmla="*/ 650795 h 3947955"/>
              <a:gd name="connsiteX4" fmla="*/ 706644 w 3110097"/>
              <a:gd name="connsiteY4" fmla="*/ 628277 h 3947955"/>
              <a:gd name="connsiteX5" fmla="*/ 706644 w 3110097"/>
              <a:gd name="connsiteY5" fmla="*/ 0 h 3947955"/>
              <a:gd name="connsiteX6" fmla="*/ 891404 w 3110097"/>
              <a:gd name="connsiteY6" fmla="*/ 626225 h 3947955"/>
              <a:gd name="connsiteX7" fmla="*/ 917896 w 3110097"/>
              <a:gd name="connsiteY7" fmla="*/ 642587 h 3947955"/>
              <a:gd name="connsiteX8" fmla="*/ 947222 w 3110097"/>
              <a:gd name="connsiteY8" fmla="*/ 670114 h 3947955"/>
              <a:gd name="connsiteX9" fmla="*/ 3061263 w 3110097"/>
              <a:gd name="connsiteY9" fmla="*/ 3097330 h 3947955"/>
              <a:gd name="connsiteX10" fmla="*/ 3041943 w 3110097"/>
              <a:gd name="connsiteY10" fmla="*/ 3377479 h 3947955"/>
              <a:gd name="connsiteX11" fmla="*/ 2443025 w 3110097"/>
              <a:gd name="connsiteY11" fmla="*/ 3899121 h 3947955"/>
              <a:gd name="connsiteX12" fmla="*/ 2162876 w 3110097"/>
              <a:gd name="connsiteY12" fmla="*/ 3879802 h 394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10097" h="3947955">
                <a:moveTo>
                  <a:pt x="2162876" y="3879802"/>
                </a:moveTo>
                <a:lnTo>
                  <a:pt x="48834" y="1452586"/>
                </a:lnTo>
                <a:cubicBezTo>
                  <a:pt x="-23192" y="1369890"/>
                  <a:pt x="-14542" y="1244463"/>
                  <a:pt x="68154" y="1172437"/>
                </a:cubicBezTo>
                <a:lnTo>
                  <a:pt x="667072" y="650795"/>
                </a:lnTo>
                <a:lnTo>
                  <a:pt x="706644" y="628277"/>
                </a:lnTo>
                <a:lnTo>
                  <a:pt x="706644" y="0"/>
                </a:lnTo>
                <a:lnTo>
                  <a:pt x="891404" y="626225"/>
                </a:lnTo>
                <a:lnTo>
                  <a:pt x="917896" y="642587"/>
                </a:lnTo>
                <a:cubicBezTo>
                  <a:pt x="928381" y="650597"/>
                  <a:pt x="938218" y="659777"/>
                  <a:pt x="947222" y="670114"/>
                </a:cubicBezTo>
                <a:lnTo>
                  <a:pt x="3061263" y="3097330"/>
                </a:lnTo>
                <a:cubicBezTo>
                  <a:pt x="3133289" y="3180026"/>
                  <a:pt x="3124639" y="3305453"/>
                  <a:pt x="3041943" y="3377479"/>
                </a:cubicBezTo>
                <a:lnTo>
                  <a:pt x="2443025" y="3899121"/>
                </a:lnTo>
                <a:cubicBezTo>
                  <a:pt x="2360329" y="3971147"/>
                  <a:pt x="2234902" y="3962498"/>
                  <a:pt x="2162876" y="387980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60D60D8C-EA8C-4893-B35C-A27BA4859F88}"/>
              </a:ext>
            </a:extLst>
          </p:cNvPr>
          <p:cNvSpPr/>
          <p:nvPr/>
        </p:nvSpPr>
        <p:spPr>
          <a:xfrm rot="13735077" flipH="1">
            <a:off x="7484093" y="2789867"/>
            <a:ext cx="1673848" cy="2093877"/>
          </a:xfrm>
          <a:custGeom>
            <a:avLst/>
            <a:gdLst>
              <a:gd name="connsiteX0" fmla="*/ 2162876 w 3110097"/>
              <a:gd name="connsiteY0" fmla="*/ 3879802 h 3947955"/>
              <a:gd name="connsiteX1" fmla="*/ 48834 w 3110097"/>
              <a:gd name="connsiteY1" fmla="*/ 1452586 h 3947955"/>
              <a:gd name="connsiteX2" fmla="*/ 68154 w 3110097"/>
              <a:gd name="connsiteY2" fmla="*/ 1172437 h 3947955"/>
              <a:gd name="connsiteX3" fmla="*/ 667072 w 3110097"/>
              <a:gd name="connsiteY3" fmla="*/ 650795 h 3947955"/>
              <a:gd name="connsiteX4" fmla="*/ 706644 w 3110097"/>
              <a:gd name="connsiteY4" fmla="*/ 628277 h 3947955"/>
              <a:gd name="connsiteX5" fmla="*/ 706644 w 3110097"/>
              <a:gd name="connsiteY5" fmla="*/ 0 h 3947955"/>
              <a:gd name="connsiteX6" fmla="*/ 891404 w 3110097"/>
              <a:gd name="connsiteY6" fmla="*/ 626225 h 3947955"/>
              <a:gd name="connsiteX7" fmla="*/ 917896 w 3110097"/>
              <a:gd name="connsiteY7" fmla="*/ 642587 h 3947955"/>
              <a:gd name="connsiteX8" fmla="*/ 947222 w 3110097"/>
              <a:gd name="connsiteY8" fmla="*/ 670114 h 3947955"/>
              <a:gd name="connsiteX9" fmla="*/ 3061263 w 3110097"/>
              <a:gd name="connsiteY9" fmla="*/ 3097330 h 3947955"/>
              <a:gd name="connsiteX10" fmla="*/ 3041943 w 3110097"/>
              <a:gd name="connsiteY10" fmla="*/ 3377479 h 3947955"/>
              <a:gd name="connsiteX11" fmla="*/ 2443025 w 3110097"/>
              <a:gd name="connsiteY11" fmla="*/ 3899121 h 3947955"/>
              <a:gd name="connsiteX12" fmla="*/ 2162876 w 3110097"/>
              <a:gd name="connsiteY12" fmla="*/ 3879802 h 394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10097" h="3947955">
                <a:moveTo>
                  <a:pt x="2162876" y="3879802"/>
                </a:moveTo>
                <a:lnTo>
                  <a:pt x="48834" y="1452586"/>
                </a:lnTo>
                <a:cubicBezTo>
                  <a:pt x="-23192" y="1369890"/>
                  <a:pt x="-14542" y="1244463"/>
                  <a:pt x="68154" y="1172437"/>
                </a:cubicBezTo>
                <a:lnTo>
                  <a:pt x="667072" y="650795"/>
                </a:lnTo>
                <a:lnTo>
                  <a:pt x="706644" y="628277"/>
                </a:lnTo>
                <a:lnTo>
                  <a:pt x="706644" y="0"/>
                </a:lnTo>
                <a:lnTo>
                  <a:pt x="891404" y="626225"/>
                </a:lnTo>
                <a:lnTo>
                  <a:pt x="917896" y="642587"/>
                </a:lnTo>
                <a:cubicBezTo>
                  <a:pt x="928381" y="650597"/>
                  <a:pt x="938218" y="659777"/>
                  <a:pt x="947222" y="670114"/>
                </a:cubicBezTo>
                <a:lnTo>
                  <a:pt x="3061263" y="3097330"/>
                </a:lnTo>
                <a:cubicBezTo>
                  <a:pt x="3133289" y="3180026"/>
                  <a:pt x="3124639" y="3305453"/>
                  <a:pt x="3041943" y="3377479"/>
                </a:cubicBezTo>
                <a:lnTo>
                  <a:pt x="2443025" y="3899121"/>
                </a:lnTo>
                <a:cubicBezTo>
                  <a:pt x="2360329" y="3971147"/>
                  <a:pt x="2234902" y="3962498"/>
                  <a:pt x="2162876" y="387980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4A469E0F-17C0-4EA5-BFFB-0611F34DA65F}"/>
              </a:ext>
            </a:extLst>
          </p:cNvPr>
          <p:cNvSpPr/>
          <p:nvPr/>
        </p:nvSpPr>
        <p:spPr>
          <a:xfrm rot="7863301">
            <a:off x="8704402" y="3702050"/>
            <a:ext cx="1369960" cy="1739027"/>
          </a:xfrm>
          <a:custGeom>
            <a:avLst/>
            <a:gdLst>
              <a:gd name="connsiteX0" fmla="*/ 2162876 w 3110097"/>
              <a:gd name="connsiteY0" fmla="*/ 3879802 h 3947955"/>
              <a:gd name="connsiteX1" fmla="*/ 48834 w 3110097"/>
              <a:gd name="connsiteY1" fmla="*/ 1452586 h 3947955"/>
              <a:gd name="connsiteX2" fmla="*/ 68154 w 3110097"/>
              <a:gd name="connsiteY2" fmla="*/ 1172437 h 3947955"/>
              <a:gd name="connsiteX3" fmla="*/ 667072 w 3110097"/>
              <a:gd name="connsiteY3" fmla="*/ 650795 h 3947955"/>
              <a:gd name="connsiteX4" fmla="*/ 706644 w 3110097"/>
              <a:gd name="connsiteY4" fmla="*/ 628277 h 3947955"/>
              <a:gd name="connsiteX5" fmla="*/ 706644 w 3110097"/>
              <a:gd name="connsiteY5" fmla="*/ 0 h 3947955"/>
              <a:gd name="connsiteX6" fmla="*/ 891404 w 3110097"/>
              <a:gd name="connsiteY6" fmla="*/ 626225 h 3947955"/>
              <a:gd name="connsiteX7" fmla="*/ 917896 w 3110097"/>
              <a:gd name="connsiteY7" fmla="*/ 642587 h 3947955"/>
              <a:gd name="connsiteX8" fmla="*/ 947222 w 3110097"/>
              <a:gd name="connsiteY8" fmla="*/ 670114 h 3947955"/>
              <a:gd name="connsiteX9" fmla="*/ 3061263 w 3110097"/>
              <a:gd name="connsiteY9" fmla="*/ 3097330 h 3947955"/>
              <a:gd name="connsiteX10" fmla="*/ 3041943 w 3110097"/>
              <a:gd name="connsiteY10" fmla="*/ 3377479 h 3947955"/>
              <a:gd name="connsiteX11" fmla="*/ 2443025 w 3110097"/>
              <a:gd name="connsiteY11" fmla="*/ 3899121 h 3947955"/>
              <a:gd name="connsiteX12" fmla="*/ 2162876 w 3110097"/>
              <a:gd name="connsiteY12" fmla="*/ 3879802 h 394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10097" h="3947955">
                <a:moveTo>
                  <a:pt x="2162876" y="3879802"/>
                </a:moveTo>
                <a:lnTo>
                  <a:pt x="48834" y="1452586"/>
                </a:lnTo>
                <a:cubicBezTo>
                  <a:pt x="-23192" y="1369890"/>
                  <a:pt x="-14542" y="1244463"/>
                  <a:pt x="68154" y="1172437"/>
                </a:cubicBezTo>
                <a:lnTo>
                  <a:pt x="667072" y="650795"/>
                </a:lnTo>
                <a:lnTo>
                  <a:pt x="706644" y="628277"/>
                </a:lnTo>
                <a:lnTo>
                  <a:pt x="706644" y="0"/>
                </a:lnTo>
                <a:lnTo>
                  <a:pt x="891404" y="626225"/>
                </a:lnTo>
                <a:lnTo>
                  <a:pt x="917896" y="642587"/>
                </a:lnTo>
                <a:cubicBezTo>
                  <a:pt x="928381" y="650597"/>
                  <a:pt x="938218" y="659777"/>
                  <a:pt x="947222" y="670114"/>
                </a:cubicBezTo>
                <a:lnTo>
                  <a:pt x="3061263" y="3097330"/>
                </a:lnTo>
                <a:cubicBezTo>
                  <a:pt x="3133289" y="3180026"/>
                  <a:pt x="3124639" y="3305453"/>
                  <a:pt x="3041943" y="3377479"/>
                </a:cubicBezTo>
                <a:lnTo>
                  <a:pt x="2443025" y="3899121"/>
                </a:lnTo>
                <a:cubicBezTo>
                  <a:pt x="2360329" y="3971147"/>
                  <a:pt x="2234902" y="3962498"/>
                  <a:pt x="2162876" y="387980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9E6726-613E-401E-8384-A8511CEB0346}"/>
              </a:ext>
            </a:extLst>
          </p:cNvPr>
          <p:cNvSpPr txBox="1"/>
          <p:nvPr/>
        </p:nvSpPr>
        <p:spPr>
          <a:xfrm>
            <a:off x="7492343" y="2419533"/>
            <a:ext cx="2420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죄송한데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냄새가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오늘따라 좀 심하네요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^^;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ECE7976-A429-47E7-A655-9B7DEE8B9E2D}"/>
              </a:ext>
            </a:extLst>
          </p:cNvPr>
          <p:cNvSpPr txBox="1"/>
          <p:nvPr/>
        </p:nvSpPr>
        <p:spPr>
          <a:xfrm>
            <a:off x="7586622" y="3464006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죄송합니다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조심할게요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ㅠㅠ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7DF5C9-761B-432F-A184-C9155E468DAA}"/>
              </a:ext>
            </a:extLst>
          </p:cNvPr>
          <p:cNvSpPr txBox="1"/>
          <p:nvPr/>
        </p:nvSpPr>
        <p:spPr>
          <a:xfrm>
            <a:off x="8512583" y="4284830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넵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알겠습니다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772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92" grpId="0" animBg="1"/>
      <p:bldP spid="93" grpId="0" animBg="1"/>
      <p:bldP spid="94" grpId="0" animBg="1"/>
      <p:bldP spid="21" grpId="0"/>
      <p:bldP spid="95" grpId="0"/>
      <p:bldP spid="9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7359" y="897467"/>
            <a:ext cx="2820798" cy="793221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rgbClr val="0075C8"/>
                </a:solidFill>
              </a:rPr>
              <a:t>: </a:t>
            </a:r>
            <a:r>
              <a:rPr lang="ko-KR" altLang="en-US" b="1" dirty="0">
                <a:solidFill>
                  <a:srgbClr val="0075C8"/>
                </a:solidFill>
              </a:rPr>
              <a:t>공유 마을</a:t>
            </a:r>
          </a:p>
        </p:txBody>
      </p:sp>
      <p:sp>
        <p:nvSpPr>
          <p:cNvPr id="4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3879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경쟁사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29A3-6E50-4F92-A639-E70CF5A5BA41}"/>
              </a:ext>
            </a:extLst>
          </p:cNvPr>
          <p:cNvSpPr/>
          <p:nvPr/>
        </p:nvSpPr>
        <p:spPr>
          <a:xfrm>
            <a:off x="2187359" y="1751581"/>
            <a:ext cx="7105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실시간으로 이웃과 소통 가능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중고 직거래 게시판을 통해 중고 거래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무료 나눔 가능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여러 정보 공유 가능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96F8BE-7F85-4294-98B7-B08FB79E699E}"/>
              </a:ext>
            </a:extLst>
          </p:cNvPr>
          <p:cNvSpPr/>
          <p:nvPr/>
        </p:nvSpPr>
        <p:spPr>
          <a:xfrm>
            <a:off x="2187359" y="3085658"/>
            <a:ext cx="94763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GPS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통해 아파트가 있는 위치에 있으면 인증 성공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인증 시스템이 부실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여러 정보가 있지만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정작 주변의 정보를 찾기 힘듦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이용자가 부족해 활성화가 되지 않음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22304F-5F6A-402A-9B79-B61D644C1D9A}"/>
              </a:ext>
            </a:extLst>
          </p:cNvPr>
          <p:cNvSpPr/>
          <p:nvPr/>
        </p:nvSpPr>
        <p:spPr>
          <a:xfrm>
            <a:off x="2187359" y="4727511"/>
            <a:ext cx="87477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차이점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같은 아파트 내 이웃이 아니라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주변 아파트 간의 이웃끼리 소통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해당 아파트 내 주민끼리 소통하는 것이 아니라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아파트 주변 다른 아파트 주민들과 소통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카카오톡 오픈 채팅방과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비슷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0961" y="1464569"/>
            <a:ext cx="10515600" cy="4351338"/>
          </a:xfrm>
        </p:spPr>
        <p:txBody>
          <a:bodyPr>
            <a:normAutofit/>
          </a:bodyPr>
          <a:lstStyle/>
          <a:p>
            <a:pPr lvl="2"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WHY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 	-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문제 발견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a typeface="10X10" panose="020D0604000000000000" pitchFamily="50" charset="-127"/>
            </a:endParaRPr>
          </a:p>
          <a:p>
            <a:pPr lvl="2">
              <a:buNone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			-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솔루션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a typeface="10X10" panose="020D0604000000000000" pitchFamily="50" charset="-127"/>
            </a:endParaRPr>
          </a:p>
          <a:p>
            <a:pPr lvl="2">
              <a:buNone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a typeface="10X10" panose="020D0604000000000000" pitchFamily="50" charset="-127"/>
            </a:endParaRPr>
          </a:p>
          <a:p>
            <a:pPr lvl="2">
              <a:buNone/>
            </a:pP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a typeface="10X10" panose="020D0604000000000000" pitchFamily="50" charset="-127"/>
            </a:endParaRPr>
          </a:p>
          <a:p>
            <a:pPr lvl="2"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HOW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	-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서비스 소개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a typeface="10X10" panose="020D0604000000000000" pitchFamily="50" charset="-127"/>
            </a:endParaRPr>
          </a:p>
          <a:p>
            <a:pPr lvl="2">
              <a:buNone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			-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시장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경쟁사 분석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)</a:t>
            </a:r>
          </a:p>
          <a:p>
            <a:pPr lvl="2">
              <a:buNone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			-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수익 모델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a typeface="10X10" panose="020D0604000000000000" pitchFamily="50" charset="-127"/>
            </a:endParaRPr>
          </a:p>
        </p:txBody>
      </p:sp>
      <p:sp>
        <p:nvSpPr>
          <p:cNvPr id="5" name="사각형: 둥근 모서리 10">
            <a:extLst>
              <a:ext uri="{FF2B5EF4-FFF2-40B4-BE49-F238E27FC236}">
                <a16:creationId xmlns:a16="http://schemas.microsoft.com/office/drawing/2014/main" id="{7823F983-6A05-4793-B044-523F0E2CA135}"/>
              </a:ext>
            </a:extLst>
          </p:cNvPr>
          <p:cNvSpPr/>
          <p:nvPr/>
        </p:nvSpPr>
        <p:spPr>
          <a:xfrm>
            <a:off x="0" y="0"/>
            <a:ext cx="1574157" cy="7280476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7E2CD-1480-4A6D-8C00-1ABF3953C36A}"/>
              </a:ext>
            </a:extLst>
          </p:cNvPr>
          <p:cNvSpPr txBox="1"/>
          <p:nvPr/>
        </p:nvSpPr>
        <p:spPr>
          <a:xfrm>
            <a:off x="1703215" y="171945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10X10" panose="020D0604000000000000" pitchFamily="50" charset="-127"/>
              </a:rPr>
              <a:t>목차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ea typeface="10X10" panose="020D0604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9200" y="1079825"/>
            <a:ext cx="1574158" cy="793221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rgbClr val="0075C8"/>
                </a:solidFill>
              </a:rPr>
              <a:t>: </a:t>
            </a:r>
            <a:r>
              <a:rPr lang="ko-KR" altLang="en-US" b="1" dirty="0">
                <a:solidFill>
                  <a:srgbClr val="0075C8"/>
                </a:solidFill>
              </a:rPr>
              <a:t>모빌</a:t>
            </a:r>
          </a:p>
        </p:txBody>
      </p:sp>
      <p:sp>
        <p:nvSpPr>
          <p:cNvPr id="4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3879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경쟁사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518901-42DB-4EC6-88DD-7F34BAFE7E8B}"/>
              </a:ext>
            </a:extLst>
          </p:cNvPr>
          <p:cNvSpPr/>
          <p:nvPr/>
        </p:nvSpPr>
        <p:spPr>
          <a:xfrm>
            <a:off x="2489200" y="2150939"/>
            <a:ext cx="85652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전자 투표 기능으로 투표 가능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 방송을  핸드폰으로도 들을 수 있음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아파트 소식 게시판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새로운 글이 올라오면 알림이 울림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관리비 고지서를 볼 수 있고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어플에서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결제 할 수 있음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None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차이점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커뮤니티 기능이 존재는 하지만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주로 쓰이지 않음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7215" y="2064016"/>
            <a:ext cx="9962225" cy="199806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광고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 하단이나 상단에 띄워서 수익 발생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주변 상가들과의 협업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(ex.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주변 상가들의 할인 쿠폰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=&gt;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홍보 및 광고 효과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사각형: 둥근 모서리 1">
            <a:extLst>
              <a:ext uri="{FF2B5EF4-FFF2-40B4-BE49-F238E27FC236}">
                <a16:creationId xmlns:a16="http://schemas.microsoft.com/office/drawing/2014/main" id="{2F1E37F5-CEBD-4C59-9F31-31C77F166C76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87CB5-69F6-4BE1-B7AC-C231A91BCC3A}"/>
              </a:ext>
            </a:extLst>
          </p:cNvPr>
          <p:cNvSpPr txBox="1"/>
          <p:nvPr/>
        </p:nvSpPr>
        <p:spPr>
          <a:xfrm>
            <a:off x="1703215" y="171945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수익모델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AE25F3-DB3C-424C-ABCE-45929D67C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82" y="4404496"/>
            <a:ext cx="2095982" cy="2095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9DE590-8B8F-445E-B21B-95078671C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36" y="4062078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561372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991E04-5DCC-4BF2-A436-EECB7671607F}"/>
              </a:ext>
            </a:extLst>
          </p:cNvPr>
          <p:cNvSpPr/>
          <p:nvPr/>
        </p:nvSpPr>
        <p:spPr>
          <a:xfrm>
            <a:off x="3626190" y="1326094"/>
            <a:ext cx="5706319" cy="364443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B1295-48F8-4600-9D6D-952BF76CEF8B}"/>
              </a:ext>
            </a:extLst>
          </p:cNvPr>
          <p:cNvSpPr txBox="1"/>
          <p:nvPr/>
        </p:nvSpPr>
        <p:spPr>
          <a:xfrm>
            <a:off x="4403301" y="1922984"/>
            <a:ext cx="415209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</a:t>
            </a:r>
            <a:r>
              <a:rPr lang="en-US" altLang="ko-KR" sz="138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en-US" altLang="ko-KR" sz="13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endParaRPr lang="ko-KR" altLang="en-US" sz="13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6069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0">
            <a:extLst>
              <a:ext uri="{FF2B5EF4-FFF2-40B4-BE49-F238E27FC236}">
                <a16:creationId xmlns:a16="http://schemas.microsoft.com/office/drawing/2014/main" id="{7823F983-6A05-4793-B044-523F0E2CA135}"/>
              </a:ext>
            </a:extLst>
          </p:cNvPr>
          <p:cNvSpPr/>
          <p:nvPr/>
        </p:nvSpPr>
        <p:spPr>
          <a:xfrm>
            <a:off x="0" y="0"/>
            <a:ext cx="1574157" cy="7280476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CB2F83C9-69A8-412C-96DB-4EC52AEEC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1451" y="1740339"/>
            <a:ext cx="2722839" cy="2722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0466BF-003C-437A-BE5A-B47BBCC84565}"/>
              </a:ext>
            </a:extLst>
          </p:cNvPr>
          <p:cNvSpPr txBox="1"/>
          <p:nvPr/>
        </p:nvSpPr>
        <p:spPr>
          <a:xfrm>
            <a:off x="3520801" y="650792"/>
            <a:ext cx="5990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“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많은 사람들에게 편리함을 주고 싶은데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..”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71FD7-4DEC-4EC2-A917-6E77604911F4}"/>
              </a:ext>
            </a:extLst>
          </p:cNvPr>
          <p:cNvSpPr txBox="1"/>
          <p:nvPr/>
        </p:nvSpPr>
        <p:spPr>
          <a:xfrm>
            <a:off x="3193788" y="1232507"/>
            <a:ext cx="7213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“</a:t>
            </a:r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그들의 </a:t>
            </a:r>
            <a:r>
              <a:rPr lang="ko-KR" altLang="en-US" sz="6000" u="sng" dirty="0">
                <a:solidFill>
                  <a:srgbClr val="A20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공통적인 특징</a:t>
            </a:r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이 무엇일까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?”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ACA5B-CE62-4DEB-943C-7DB7D446C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07" y="3768808"/>
            <a:ext cx="2438400" cy="2438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A3F80D-4BEF-4F4F-BCA0-AC1FB31C5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51" y="3625639"/>
            <a:ext cx="2438400" cy="243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B0B0B3-40A0-4486-87F1-CA82D66C7DE1}"/>
              </a:ext>
            </a:extLst>
          </p:cNvPr>
          <p:cNvSpPr txBox="1"/>
          <p:nvPr/>
        </p:nvSpPr>
        <p:spPr>
          <a:xfrm>
            <a:off x="3630956" y="6114890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나눔고딕" panose="020D0604000000000000" pitchFamily="50" charset="-127"/>
              </a:rPr>
              <a:t>아파트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5DE6CC-C3F1-469A-8841-7BBECBEA3781}"/>
              </a:ext>
            </a:extLst>
          </p:cNvPr>
          <p:cNvSpPr txBox="1"/>
          <p:nvPr/>
        </p:nvSpPr>
        <p:spPr>
          <a:xfrm>
            <a:off x="8797771" y="62072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스마트폰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9E41D-EB97-449B-AD60-590879F69468}"/>
              </a:ext>
            </a:extLst>
          </p:cNvPr>
          <p:cNvSpPr txBox="1"/>
          <p:nvPr/>
        </p:nvSpPr>
        <p:spPr>
          <a:xfrm>
            <a:off x="2470244" y="2906974"/>
            <a:ext cx="2508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-127"/>
                <a:ea typeface="나눔고딕" charset="-127"/>
              </a:rPr>
              <a:t>1000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-127"/>
                <a:ea typeface="나눔고딕" charset="-127"/>
              </a:rPr>
              <a:t>만 가정 중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-127"/>
                <a:ea typeface="나눔고딕" charset="-127"/>
              </a:rPr>
              <a:t>50.1%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-127"/>
                <a:ea typeface="나눔고딕" charset="-127"/>
              </a:rPr>
              <a:t> 아파트 거주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-127"/>
                <a:ea typeface="나눔고딕" charset="-127"/>
              </a:rPr>
              <a:t>!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6736D-4305-4398-9B73-40A34C7DCB21}"/>
              </a:ext>
            </a:extLst>
          </p:cNvPr>
          <p:cNvSpPr txBox="1"/>
          <p:nvPr/>
        </p:nvSpPr>
        <p:spPr>
          <a:xfrm>
            <a:off x="8402977" y="2924412"/>
            <a:ext cx="2934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-127"/>
                <a:ea typeface="나눔고딕" charset="-127"/>
              </a:rPr>
              <a:t>우리나라 국민 중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-127"/>
                <a:ea typeface="나눔고딕" charset="-127"/>
              </a:rPr>
              <a:t>95%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-127"/>
                <a:ea typeface="나눔고딕" charset="-127"/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-127"/>
                <a:ea typeface="나눔고딕" charset="-127"/>
              </a:rPr>
              <a:t>스마트폰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-127"/>
                <a:ea typeface="나눔고딕" charset="-127"/>
              </a:rPr>
              <a:t> 이용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-127"/>
                <a:ea typeface="나눔고딕" charset="-127"/>
              </a:rPr>
              <a:t>!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91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  <p:bldP spid="12" grpId="0"/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채우기 없는 걱정하는 얼굴">
            <a:extLst>
              <a:ext uri="{FF2B5EF4-FFF2-40B4-BE49-F238E27FC236}">
                <a16:creationId xmlns:a16="http://schemas.microsoft.com/office/drawing/2014/main" id="{CE874DBC-58EC-4969-AF80-56CAE9E2B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2802" y="2316195"/>
            <a:ext cx="2197932" cy="219793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03215" y="171945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: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문제 발견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ea typeface="나눔고딕 ExtraBold" panose="020D09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7B5BE7-54E9-47EA-BE89-935066A69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7" t="15309" r="34998" b="4374"/>
          <a:stretch/>
        </p:blipFill>
        <p:spPr>
          <a:xfrm>
            <a:off x="7306184" y="253981"/>
            <a:ext cx="3876073" cy="38031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80744F-AB0D-478B-904A-A3070EA5F9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t="8804" r="32405" b="4826"/>
          <a:stretch/>
        </p:blipFill>
        <p:spPr>
          <a:xfrm>
            <a:off x="2574508" y="788020"/>
            <a:ext cx="3970321" cy="3032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7DE68E-D57C-4120-822A-434632CD8A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9428" r="32629" b="4374"/>
          <a:stretch/>
        </p:blipFill>
        <p:spPr>
          <a:xfrm>
            <a:off x="1431572" y="1913917"/>
            <a:ext cx="4752951" cy="3585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DFF2E7-9245-4045-9362-D7AB5CC70C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t="9343" r="31971" b="4459"/>
          <a:stretch/>
        </p:blipFill>
        <p:spPr>
          <a:xfrm>
            <a:off x="6763051" y="970931"/>
            <a:ext cx="5330878" cy="39803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F24404-771D-4D53-8C8F-413617B7EF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0" t="8020" r="42778" b="6566"/>
          <a:stretch/>
        </p:blipFill>
        <p:spPr>
          <a:xfrm>
            <a:off x="5515758" y="1128338"/>
            <a:ext cx="5035459" cy="585763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CA50C1-9E94-449A-BBA8-2577B8C9AFF8}"/>
              </a:ext>
            </a:extLst>
          </p:cNvPr>
          <p:cNvGrpSpPr/>
          <p:nvPr/>
        </p:nvGrpSpPr>
        <p:grpSpPr>
          <a:xfrm>
            <a:off x="2331646" y="2215163"/>
            <a:ext cx="9347420" cy="4219575"/>
            <a:chOff x="2925805" y="1843902"/>
            <a:chExt cx="9347420" cy="42195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559FA4E-6207-4CC1-9B23-A7E87A48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805" y="1843902"/>
              <a:ext cx="6340389" cy="42195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D1316E7-D754-4A22-B4CA-BA55DE73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6175" y="1843902"/>
              <a:ext cx="3067050" cy="421957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4C3C74-30D9-41F1-99DE-17897764ED67}"/>
              </a:ext>
            </a:extLst>
          </p:cNvPr>
          <p:cNvSpPr txBox="1"/>
          <p:nvPr/>
        </p:nvSpPr>
        <p:spPr>
          <a:xfrm rot="20890066">
            <a:off x="2232323" y="2925344"/>
            <a:ext cx="9526967" cy="1107996"/>
          </a:xfrm>
          <a:prstGeom prst="rect">
            <a:avLst/>
          </a:prstGeom>
          <a:solidFill>
            <a:srgbClr val="FEBC02"/>
          </a:solidFill>
        </p:spPr>
        <p:txBody>
          <a:bodyPr wrap="none" rtlCol="0">
            <a:spAutoFit/>
          </a:bodyPr>
          <a:lstStyle/>
          <a:p>
            <a:r>
              <a:rPr lang="ko-KR" altLang="en-US" sz="6600" b="1" dirty="0">
                <a:solidFill>
                  <a:srgbClr val="EA0000"/>
                </a:solidFill>
                <a:ea typeface="나눔고딕" panose="020D0604000000000000" pitchFamily="50" charset="-127"/>
              </a:rPr>
              <a:t>아파트의 넘쳐나는 문제들</a:t>
            </a:r>
          </a:p>
        </p:txBody>
      </p:sp>
    </p:spTree>
    <p:extLst>
      <p:ext uri="{BB962C8B-B14F-4D97-AF65-F5344CB8AC3E}">
        <p14:creationId xmlns:p14="http://schemas.microsoft.com/office/powerpoint/2010/main" val="3683990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도시">
            <a:extLst>
              <a:ext uri="{FF2B5EF4-FFF2-40B4-BE49-F238E27FC236}">
                <a16:creationId xmlns:a16="http://schemas.microsoft.com/office/drawing/2014/main" id="{DB20614A-E071-4382-82FD-0FC39F05B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594" y="171945"/>
            <a:ext cx="2327881" cy="22422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C55E8-8F83-4BEC-91C4-2808423162F4}"/>
              </a:ext>
            </a:extLst>
          </p:cNvPr>
          <p:cNvSpPr txBox="1"/>
          <p:nvPr/>
        </p:nvSpPr>
        <p:spPr>
          <a:xfrm>
            <a:off x="3880311" y="2085986"/>
            <a:ext cx="539763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전체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아파트 거주자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불만 사항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a typeface="나눔고딕" panose="020D0604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고딕" panose="020D0604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나눔고딕" panose="020D0604000000000000" pitchFamily="50" charset="-127"/>
            </a:endParaRPr>
          </a:p>
          <a:p>
            <a:pPr algn="ctr"/>
            <a:r>
              <a:rPr lang="ko-KR" alt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이웃 간 갈등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(52.7%)</a:t>
            </a:r>
          </a:p>
          <a:p>
            <a:pPr algn="ctr"/>
            <a:r>
              <a:rPr lang="ko-KR" alt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이웃 간 무관심</a:t>
            </a:r>
            <a:r>
              <a:rPr lang="en-US" altLang="ko-KR" sz="3600" u="sng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(41.3%)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한국토지주택공사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CD1F-0C48-4F5D-92E9-33A592ACD7F5}"/>
              </a:ext>
            </a:extLst>
          </p:cNvPr>
          <p:cNvGrpSpPr/>
          <p:nvPr/>
        </p:nvGrpSpPr>
        <p:grpSpPr>
          <a:xfrm>
            <a:off x="4940451" y="4508567"/>
            <a:ext cx="3277350" cy="2177488"/>
            <a:chOff x="5125870" y="5055666"/>
            <a:chExt cx="2676792" cy="1636952"/>
          </a:xfrm>
        </p:grpSpPr>
        <p:pic>
          <p:nvPicPr>
            <p:cNvPr id="8" name="그래픽 7" descr="사람">
              <a:extLst>
                <a:ext uri="{FF2B5EF4-FFF2-40B4-BE49-F238E27FC236}">
                  <a16:creationId xmlns:a16="http://schemas.microsoft.com/office/drawing/2014/main" id="{64B022F0-43A2-4738-9C77-6B896406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25870" y="5335929"/>
              <a:ext cx="1240282" cy="1240282"/>
            </a:xfrm>
            <a:prstGeom prst="rect">
              <a:avLst/>
            </a:prstGeom>
          </p:spPr>
        </p:pic>
        <p:pic>
          <p:nvPicPr>
            <p:cNvPr id="29" name="그래픽 28" descr="사람">
              <a:extLst>
                <a:ext uri="{FF2B5EF4-FFF2-40B4-BE49-F238E27FC236}">
                  <a16:creationId xmlns:a16="http://schemas.microsoft.com/office/drawing/2014/main" id="{3856FCCC-6A56-47E0-A508-D630CF851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62380" y="5335929"/>
              <a:ext cx="1240282" cy="1240282"/>
            </a:xfrm>
            <a:prstGeom prst="rect">
              <a:avLst/>
            </a:prstGeom>
          </p:spPr>
        </p:pic>
        <p:pic>
          <p:nvPicPr>
            <p:cNvPr id="10" name="그래픽 9" descr="번개">
              <a:extLst>
                <a:ext uri="{FF2B5EF4-FFF2-40B4-BE49-F238E27FC236}">
                  <a16:creationId xmlns:a16="http://schemas.microsoft.com/office/drawing/2014/main" id="{8F2E09EB-4F3A-45B8-B088-6F9D8711C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33261">
              <a:off x="5946683" y="5055666"/>
              <a:ext cx="1231390" cy="1231390"/>
            </a:xfrm>
            <a:prstGeom prst="rect">
              <a:avLst/>
            </a:prstGeom>
          </p:spPr>
        </p:pic>
        <p:pic>
          <p:nvPicPr>
            <p:cNvPr id="31" name="그래픽 30" descr="번개">
              <a:extLst>
                <a:ext uri="{FF2B5EF4-FFF2-40B4-BE49-F238E27FC236}">
                  <a16:creationId xmlns:a16="http://schemas.microsoft.com/office/drawing/2014/main" id="{D884DB9F-9CA8-4FCB-9B31-972864C4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1219865">
              <a:off x="5820028" y="5461228"/>
              <a:ext cx="1231390" cy="1231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9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40EB2-477A-40EF-8B47-B21BE23C1E9D}"/>
              </a:ext>
            </a:extLst>
          </p:cNvPr>
          <p:cNvSpPr txBox="1"/>
          <p:nvPr/>
        </p:nvSpPr>
        <p:spPr>
          <a:xfrm>
            <a:off x="1758035" y="613708"/>
            <a:ext cx="3898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첫 번째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 	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층간 소음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D5C11-BA68-4377-919F-200C6EAECABC}"/>
              </a:ext>
            </a:extLst>
          </p:cNvPr>
          <p:cNvSpPr txBox="1"/>
          <p:nvPr/>
        </p:nvSpPr>
        <p:spPr>
          <a:xfrm>
            <a:off x="2756789" y="1582126"/>
            <a:ext cx="7715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서울시 접수된 </a:t>
            </a:r>
            <a:r>
              <a:rPr lang="ko-KR" altLang="en-US" sz="2800" dirty="0">
                <a:solidFill>
                  <a:srgbClr val="C00000"/>
                </a:solidFill>
                <a:ea typeface="나눔고딕" panose="020D0604000000000000" pitchFamily="50" charset="-127"/>
              </a:rPr>
              <a:t>층간소음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민원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 </a:t>
            </a:r>
            <a:r>
              <a:rPr lang="en-US" altLang="ko-KR" sz="2800" u="sng" dirty="0">
                <a:solidFill>
                  <a:srgbClr val="C00000"/>
                </a:solidFill>
                <a:ea typeface="나눔고딕" panose="020D0604000000000000" pitchFamily="50" charset="-127"/>
              </a:rPr>
              <a:t>1,097</a:t>
            </a:r>
            <a:r>
              <a:rPr lang="ko-KR" altLang="en-US" sz="2800" u="sng" dirty="0">
                <a:solidFill>
                  <a:srgbClr val="C00000"/>
                </a:solidFill>
                <a:ea typeface="나눔고딕" panose="020D0604000000000000" pitchFamily="50" charset="-127"/>
              </a:rPr>
              <a:t>건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(2014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~2016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 pitchFamily="50" charset="-127"/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ea typeface="나눔고딕" panose="020D0604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3AB03FF-2299-472E-91D6-7B75D915E183}"/>
              </a:ext>
            </a:extLst>
          </p:cNvPr>
          <p:cNvGrpSpPr/>
          <p:nvPr/>
        </p:nvGrpSpPr>
        <p:grpSpPr>
          <a:xfrm>
            <a:off x="2018429" y="2532224"/>
            <a:ext cx="9790445" cy="3875598"/>
            <a:chOff x="1888410" y="3514911"/>
            <a:chExt cx="9790445" cy="345732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41DD5AD-0CAF-4157-9297-A0C48E971B37}"/>
                </a:ext>
              </a:extLst>
            </p:cNvPr>
            <p:cNvSpPr/>
            <p:nvPr/>
          </p:nvSpPr>
          <p:spPr>
            <a:xfrm>
              <a:off x="1888410" y="3514911"/>
              <a:ext cx="9790445" cy="344822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AD723B-B061-4F55-83E1-D18E9713913E}"/>
                </a:ext>
              </a:extLst>
            </p:cNvPr>
            <p:cNvSpPr txBox="1"/>
            <p:nvPr/>
          </p:nvSpPr>
          <p:spPr>
            <a:xfrm>
              <a:off x="2078645" y="3701014"/>
              <a:ext cx="5083443" cy="466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 ExtraBold" panose="020D0904000000000000" pitchFamily="50" charset="-127"/>
                </a:rPr>
                <a:t>아파트 층간소음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 ExtraBold" panose="020D0904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 ExtraBold" panose="020D0904000000000000" pitchFamily="50" charset="-127"/>
                </a:rPr>
                <a:t>경험 있으세요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 ExtraBold" panose="020D0904000000000000" pitchFamily="50" charset="-127"/>
                </a:rPr>
                <a:t>?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endParaRPr>
            </a:p>
          </p:txBody>
        </p:sp>
        <p:graphicFrame>
          <p:nvGraphicFramePr>
            <p:cNvPr id="21" name="차트 20">
              <a:extLst>
                <a:ext uri="{FF2B5EF4-FFF2-40B4-BE49-F238E27FC236}">
                  <a16:creationId xmlns:a16="http://schemas.microsoft.com/office/drawing/2014/main" id="{706678AB-EAF6-49F5-AE44-D89AD0A9EC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0209031"/>
                </p:ext>
              </p:extLst>
            </p:nvPr>
          </p:nvGraphicFramePr>
          <p:xfrm>
            <a:off x="2318302" y="4288085"/>
            <a:ext cx="3967753" cy="26841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56A8C5-0ED1-4F73-9DD1-D76A31D1EF7E}"/>
                </a:ext>
              </a:extLst>
            </p:cNvPr>
            <p:cNvSpPr txBox="1"/>
            <p:nvPr/>
          </p:nvSpPr>
          <p:spPr>
            <a:xfrm>
              <a:off x="3442709" y="5618872"/>
              <a:ext cx="1218603" cy="466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ea typeface="나눔고딕 ExtraBold" panose="020D0904000000000000" pitchFamily="50" charset="-127"/>
                </a:rPr>
                <a:t>68.5%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3B6C03-6F55-4CA9-9946-C01C94E0FDE3}"/>
                </a:ext>
              </a:extLst>
            </p:cNvPr>
            <p:cNvSpPr txBox="1"/>
            <p:nvPr/>
          </p:nvSpPr>
          <p:spPr>
            <a:xfrm>
              <a:off x="5681899" y="6276117"/>
              <a:ext cx="1446230" cy="370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>
                  <a:solidFill>
                    <a:schemeClr val="bg1">
                      <a:lumMod val="65000"/>
                    </a:schemeClr>
                  </a:solidFill>
                </a:rPr>
                <a:t>두잇서베이</a:t>
              </a:r>
              <a:endParaRPr lang="ko-KR" altLang="en-US" sz="105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altLang="ko-KR" sz="1050" dirty="0">
                  <a:solidFill>
                    <a:schemeClr val="bg1">
                      <a:lumMod val="65000"/>
                    </a:schemeClr>
                  </a:solidFill>
                </a:rPr>
                <a:t>(2018.11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</a:rPr>
                <a:t>월 </a:t>
              </a:r>
              <a:r>
                <a:rPr lang="en-US" altLang="ko-KR" sz="1050" dirty="0">
                  <a:solidFill>
                    <a:schemeClr val="bg1">
                      <a:lumMod val="65000"/>
                    </a:schemeClr>
                  </a:solidFill>
                </a:rPr>
                <a:t>14~22</a:t>
              </a:r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</a:rPr>
                <a:t>일</a:t>
              </a:r>
              <a:r>
                <a:rPr lang="en-US" altLang="ko-KR" sz="105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lang="ko-KR" alt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7F53DB-2A78-4502-B131-09890F0917C2}"/>
                </a:ext>
              </a:extLst>
            </p:cNvPr>
            <p:cNvSpPr txBox="1"/>
            <p:nvPr/>
          </p:nvSpPr>
          <p:spPr>
            <a:xfrm>
              <a:off x="7653811" y="4014101"/>
              <a:ext cx="2167581" cy="466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 ExtraBold" panose="020D0904000000000000" pitchFamily="50" charset="-127"/>
                </a:rPr>
                <a:t>대처 방법은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 ExtraBold" panose="020D0904000000000000" pitchFamily="50" charset="-127"/>
                </a:rPr>
                <a:t>?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C36001-4CFF-4B9D-96EC-1505F3E5A08C}"/>
                </a:ext>
              </a:extLst>
            </p:cNvPr>
            <p:cNvSpPr txBox="1"/>
            <p:nvPr/>
          </p:nvSpPr>
          <p:spPr>
            <a:xfrm>
              <a:off x="7010426" y="4506380"/>
              <a:ext cx="3732112" cy="1379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나눔고딕" panose="020D0604000000000000" pitchFamily="50" charset="-127"/>
                </a:rPr>
                <a:t>그냥 참는다 </a:t>
              </a:r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나눔고딕" panose="020D0604000000000000" pitchFamily="50" charset="-127"/>
                </a:rPr>
                <a:t>56.2%</a:t>
              </a:r>
            </a:p>
            <a:p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나눔고딕" panose="020D0604000000000000" pitchFamily="50" charset="-127"/>
              </a:endParaRPr>
            </a:p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나눔고딕" panose="020D0604000000000000" pitchFamily="50" charset="-127"/>
                </a:rPr>
                <a:t>경비실 신고 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나눔고딕" panose="020D0604000000000000" pitchFamily="50" charset="-127"/>
                </a:rPr>
                <a:t>37.1%</a:t>
              </a:r>
            </a:p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나눔고딕" panose="020D0604000000000000" pitchFamily="50" charset="-127"/>
                </a:rPr>
                <a:t>해당 층에 항의 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나눔고딕" panose="020D0604000000000000" pitchFamily="50" charset="-127"/>
                </a:rPr>
                <a:t>30.6%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7D1BAA-D2C7-4E4A-AA42-243F6DB3D0F2}"/>
                </a:ext>
              </a:extLst>
            </p:cNvPr>
            <p:cNvSpPr txBox="1"/>
            <p:nvPr/>
          </p:nvSpPr>
          <p:spPr>
            <a:xfrm>
              <a:off x="3069291" y="4114657"/>
              <a:ext cx="2528256" cy="329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14~99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세 남녀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4156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명 </a:t>
              </a:r>
            </a:p>
          </p:txBody>
        </p:sp>
        <p:pic>
          <p:nvPicPr>
            <p:cNvPr id="30" name="그래픽 29" descr="조금 굽은 화살표">
              <a:extLst>
                <a:ext uri="{FF2B5EF4-FFF2-40B4-BE49-F238E27FC236}">
                  <a16:creationId xmlns:a16="http://schemas.microsoft.com/office/drawing/2014/main" id="{667FF3AB-8E98-436B-B190-991459049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661286">
              <a:off x="6137991" y="4583158"/>
              <a:ext cx="837931" cy="83793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16AD912-1A58-4FBD-AF1D-05EACE8BB3BC}"/>
              </a:ext>
            </a:extLst>
          </p:cNvPr>
          <p:cNvSpPr txBox="1"/>
          <p:nvPr/>
        </p:nvSpPr>
        <p:spPr>
          <a:xfrm>
            <a:off x="2987539" y="398533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나눔고딕" panose="020D0604000000000000" pitchFamily="50" charset="-127"/>
              </a:rPr>
              <a:t>이웃 갈등 중 가장 심각한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B426E-6736-4C48-BBF3-B3A753DCEDDC}"/>
              </a:ext>
            </a:extLst>
          </p:cNvPr>
          <p:cNvSpPr txBox="1"/>
          <p:nvPr/>
        </p:nvSpPr>
        <p:spPr>
          <a:xfrm>
            <a:off x="121162" y="736819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문제점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1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9142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8035" y="1329424"/>
            <a:ext cx="9389765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0075C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	“</a:t>
            </a:r>
            <a:r>
              <a:rPr lang="ko-KR" altLang="en-US" sz="4800" dirty="0">
                <a:solidFill>
                  <a:srgbClr val="0075C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해당 층에 가서 항의하면 되는 거 아냐</a:t>
            </a:r>
            <a:r>
              <a:rPr lang="en-US" altLang="ko-KR" sz="4800" dirty="0">
                <a:solidFill>
                  <a:srgbClr val="0075C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?”</a:t>
            </a:r>
            <a:endParaRPr lang="ko-KR" altLang="en-US" sz="4800" dirty="0">
              <a:solidFill>
                <a:srgbClr val="0075C8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5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1FD1-F25C-4A53-AE88-EE6DEDE3F364}"/>
              </a:ext>
            </a:extLst>
          </p:cNvPr>
          <p:cNvSpPr txBox="1"/>
          <p:nvPr/>
        </p:nvSpPr>
        <p:spPr>
          <a:xfrm>
            <a:off x="2739074" y="2950944"/>
            <a:ext cx="6885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초인종 누르기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현관문 두드리기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 찾아가 항의하기 엘리베이터에 쪽지 붙이기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래픽 11" descr="금지 표지">
            <a:extLst>
              <a:ext uri="{FF2B5EF4-FFF2-40B4-BE49-F238E27FC236}">
                <a16:creationId xmlns:a16="http://schemas.microsoft.com/office/drawing/2014/main" id="{F113CA6D-A879-4C15-B725-E40B962D1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169" y="2394929"/>
            <a:ext cx="1943025" cy="1943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7A794-DB03-43CA-8BA0-C144D4B9566B}"/>
              </a:ext>
            </a:extLst>
          </p:cNvPr>
          <p:cNvSpPr txBox="1"/>
          <p:nvPr/>
        </p:nvSpPr>
        <p:spPr>
          <a:xfrm>
            <a:off x="3301505" y="4495009"/>
            <a:ext cx="6143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문자메시지로 항의해야 함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3A1450-DCA9-4EB9-8BB5-F85E2FA0E226}"/>
              </a:ext>
            </a:extLst>
          </p:cNvPr>
          <p:cNvSpPr txBox="1"/>
          <p:nvPr/>
        </p:nvSpPr>
        <p:spPr>
          <a:xfrm>
            <a:off x="7813878" y="6398313"/>
            <a:ext cx="4378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 algn="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서울중앙지법 층간소음 항의 기준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233DA-BECC-4830-823C-7D28D96ABA57}"/>
              </a:ext>
            </a:extLst>
          </p:cNvPr>
          <p:cNvSpPr txBox="1"/>
          <p:nvPr/>
        </p:nvSpPr>
        <p:spPr>
          <a:xfrm>
            <a:off x="3571359" y="5084675"/>
            <a:ext cx="5763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호실의 전화번호를 알아내야 하는 번거로움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4BA8FA-C371-4837-A5DB-0DD67AA583C4}"/>
              </a:ext>
            </a:extLst>
          </p:cNvPr>
          <p:cNvSpPr txBox="1"/>
          <p:nvPr/>
        </p:nvSpPr>
        <p:spPr>
          <a:xfrm>
            <a:off x="1758035" y="613708"/>
            <a:ext cx="3898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첫 번째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 	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층간 소음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DC4D0D-6F4A-4AF4-AB36-5A0571ECFE8E}"/>
              </a:ext>
            </a:extLst>
          </p:cNvPr>
          <p:cNvSpPr txBox="1"/>
          <p:nvPr/>
        </p:nvSpPr>
        <p:spPr>
          <a:xfrm>
            <a:off x="2987539" y="398533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나눔고딕" panose="020D0604000000000000" pitchFamily="50" charset="-127"/>
              </a:rPr>
              <a:t>이웃 갈등 중 가장 심각한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986ADA-37DC-4675-B54D-DE49AE94E9B8}"/>
              </a:ext>
            </a:extLst>
          </p:cNvPr>
          <p:cNvSpPr txBox="1"/>
          <p:nvPr/>
        </p:nvSpPr>
        <p:spPr>
          <a:xfrm>
            <a:off x="121162" y="736819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문제점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1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3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86B92-C5B3-4F9F-B1E9-60A8ECB22E40}"/>
              </a:ext>
            </a:extLst>
          </p:cNvPr>
          <p:cNvSpPr txBox="1"/>
          <p:nvPr/>
        </p:nvSpPr>
        <p:spPr>
          <a:xfrm>
            <a:off x="1758035" y="342921"/>
            <a:ext cx="3334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두 번째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 	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무관심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460D2A-4FE2-40C8-9902-CED69DCAC92E}"/>
              </a:ext>
            </a:extLst>
          </p:cNvPr>
          <p:cNvSpPr txBox="1"/>
          <p:nvPr/>
        </p:nvSpPr>
        <p:spPr>
          <a:xfrm>
            <a:off x="9302131" y="118835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엠브레인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트렌드모니터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전국 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~59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1,000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명 대상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01532-9AE4-4B41-97D9-2D2F265F081E}"/>
              </a:ext>
            </a:extLst>
          </p:cNvPr>
          <p:cNvSpPr txBox="1"/>
          <p:nvPr/>
        </p:nvSpPr>
        <p:spPr>
          <a:xfrm>
            <a:off x="3338191" y="1851407"/>
            <a:ext cx="7154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 중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옆집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누가 사는지도 모른다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 응답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D5D41-2855-4698-8406-9B71A9DF7607}"/>
              </a:ext>
            </a:extLst>
          </p:cNvPr>
          <p:cNvSpPr txBox="1"/>
          <p:nvPr/>
        </p:nvSpPr>
        <p:spPr>
          <a:xfrm>
            <a:off x="2483760" y="2694852"/>
            <a:ext cx="87366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이웃과 인사 및 교류를 하지 않는 이유는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pPr algn="ctr"/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평소 마주칠 일이 없고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이웃과 교류 안 해도 불편하지 않아＂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D66E8-9210-421A-A969-8DA0764C5ABB}"/>
              </a:ext>
            </a:extLst>
          </p:cNvPr>
          <p:cNvSpPr txBox="1"/>
          <p:nvPr/>
        </p:nvSpPr>
        <p:spPr>
          <a:xfrm>
            <a:off x="3327408" y="4215405"/>
            <a:ext cx="7130477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아이러니 하게도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0075C8"/>
                </a:solidFill>
              </a:rPr>
              <a:t>10</a:t>
            </a:r>
            <a:r>
              <a:rPr lang="ko-KR" altLang="en-US" sz="2400" b="1" dirty="0">
                <a:solidFill>
                  <a:srgbClr val="0075C8"/>
                </a:solidFill>
              </a:rPr>
              <a:t>명 중 </a:t>
            </a:r>
            <a:r>
              <a:rPr lang="en-US" altLang="ko-KR" sz="2400" b="1" dirty="0">
                <a:solidFill>
                  <a:srgbClr val="0075C8"/>
                </a:solidFill>
              </a:rPr>
              <a:t>6</a:t>
            </a:r>
            <a:r>
              <a:rPr lang="ko-KR" altLang="en-US" sz="2400" b="1" dirty="0">
                <a:solidFill>
                  <a:srgbClr val="0075C8"/>
                </a:solidFill>
              </a:rPr>
              <a:t>명 향후 이웃과의 교류 의향 가지고 있음</a:t>
            </a:r>
            <a:endParaRPr lang="en-US" altLang="ko-KR" sz="2400" b="1" dirty="0">
              <a:solidFill>
                <a:srgbClr val="0075C8"/>
              </a:solidFill>
            </a:endParaRPr>
          </a:p>
          <a:p>
            <a:pPr algn="ctr"/>
            <a:endParaRPr lang="ko-KR" altLang="en-US" sz="1400" dirty="0">
              <a:solidFill>
                <a:srgbClr val="777777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“서로 더 많이 배려할 수 있고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언젠가 도움이 되기 때문에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58A6E-6F75-49DF-A1A0-D015D0FC32EF}"/>
              </a:ext>
            </a:extLst>
          </p:cNvPr>
          <p:cNvSpPr txBox="1"/>
          <p:nvPr/>
        </p:nvSpPr>
        <p:spPr>
          <a:xfrm>
            <a:off x="121162" y="736819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문제점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1">
            <a:extLst>
              <a:ext uri="{FF2B5EF4-FFF2-40B4-BE49-F238E27FC236}">
                <a16:creationId xmlns:a16="http://schemas.microsoft.com/office/drawing/2014/main" id="{CD670E96-2771-4C00-A9EE-40C6DEEFEE1F}"/>
              </a:ext>
            </a:extLst>
          </p:cNvPr>
          <p:cNvSpPr/>
          <p:nvPr/>
        </p:nvSpPr>
        <p:spPr>
          <a:xfrm>
            <a:off x="0" y="-219919"/>
            <a:ext cx="1574157" cy="7419372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9CF62-39A6-4BAE-8AB0-BDA295DAC2A1}"/>
              </a:ext>
            </a:extLst>
          </p:cNvPr>
          <p:cNvSpPr txBox="1"/>
          <p:nvPr/>
        </p:nvSpPr>
        <p:spPr>
          <a:xfrm>
            <a:off x="1758035" y="342921"/>
            <a:ext cx="3334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두 번째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 	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 ExtraBold" panose="020D0904000000000000" pitchFamily="50" charset="-127"/>
              </a:rPr>
              <a:t>무관심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CD70E-A307-4A6D-83C7-E898CD6C413A}"/>
              </a:ext>
            </a:extLst>
          </p:cNvPr>
          <p:cNvSpPr txBox="1"/>
          <p:nvPr/>
        </p:nvSpPr>
        <p:spPr>
          <a:xfrm>
            <a:off x="2993304" y="2837206"/>
            <a:ext cx="7473521" cy="2806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41272B"/>
                </a:solidFill>
              </a:rPr>
              <a:t>평소 소통</a:t>
            </a:r>
            <a:r>
              <a:rPr lang="en-US" altLang="ko-KR" sz="2000" b="1" dirty="0">
                <a:solidFill>
                  <a:srgbClr val="41272B"/>
                </a:solidFill>
              </a:rPr>
              <a:t> </a:t>
            </a:r>
            <a:r>
              <a:rPr lang="ko-KR" altLang="en-US" sz="2000" b="1" dirty="0">
                <a:solidFill>
                  <a:srgbClr val="41272B"/>
                </a:solidFill>
              </a:rPr>
              <a:t>및 접점이 없어</a:t>
            </a:r>
            <a:endParaRPr lang="en-US" altLang="ko-KR" sz="2000" b="1" dirty="0">
              <a:solidFill>
                <a:srgbClr val="41272B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이웃을 </a:t>
            </a:r>
            <a:r>
              <a:rPr lang="ko-KR" altLang="en-US" sz="2400" b="1" dirty="0">
                <a:solidFill>
                  <a:srgbClr val="41272B"/>
                </a:solidFill>
              </a:rPr>
              <a:t>배려</a:t>
            </a:r>
            <a:r>
              <a:rPr lang="ko-KR" altLang="en-US" sz="2000" b="1" dirty="0">
                <a:solidFill>
                  <a:srgbClr val="41272B"/>
                </a:solidFill>
              </a:rPr>
              <a:t>하지 않거나 </a:t>
            </a:r>
            <a:r>
              <a:rPr lang="ko-KR" altLang="en-US" sz="2400" b="1" dirty="0">
                <a:solidFill>
                  <a:srgbClr val="41272B"/>
                </a:solidFill>
              </a:rPr>
              <a:t>이기적</a:t>
            </a:r>
            <a:r>
              <a:rPr lang="ko-KR" altLang="en-US" sz="2000" b="1" dirty="0">
                <a:solidFill>
                  <a:srgbClr val="41272B"/>
                </a:solidFill>
              </a:rPr>
              <a:t>으로 행동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하고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사소한 갈등에도 </a:t>
            </a:r>
            <a:r>
              <a:rPr lang="ko-KR" altLang="en-US" sz="2400" b="1" dirty="0">
                <a:solidFill>
                  <a:srgbClr val="41272B"/>
                </a:solidFill>
              </a:rPr>
              <a:t>감정적으로 해결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하려는 경향이 많다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도움이 필요한 상황에도 친한 이웃이 없어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곤란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 경우도 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B248B-0781-4946-BA5A-65D985A5BE3A}"/>
              </a:ext>
            </a:extLst>
          </p:cNvPr>
          <p:cNvSpPr txBox="1"/>
          <p:nvPr/>
        </p:nvSpPr>
        <p:spPr>
          <a:xfrm>
            <a:off x="4461656" y="1594265"/>
            <a:ext cx="4536819" cy="102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0075C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“</a:t>
            </a:r>
            <a:r>
              <a:rPr lang="ko-KR" altLang="en-US" sz="4400" dirty="0">
                <a:solidFill>
                  <a:srgbClr val="0075C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무관심이 왜 문제 일까</a:t>
            </a:r>
            <a:r>
              <a:rPr lang="en-US" altLang="ko-KR" sz="4400" dirty="0">
                <a:solidFill>
                  <a:srgbClr val="0075C8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61F4E-32F0-437C-82AB-DF529C2065A6}"/>
              </a:ext>
            </a:extLst>
          </p:cNvPr>
          <p:cNvSpPr txBox="1"/>
          <p:nvPr/>
        </p:nvSpPr>
        <p:spPr>
          <a:xfrm>
            <a:off x="121162" y="736819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문제점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1134</Words>
  <Application>Microsoft Office PowerPoint</Application>
  <PresentationFormat>와이드스크린</PresentationFormat>
  <Paragraphs>279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더페이스샵 잉크립퀴드체</vt:lpstr>
      <vt:lpstr>맑은 고딕</vt:lpstr>
      <vt:lpstr>Tmon몬소리 Black</vt:lpstr>
      <vt:lpstr>나눔고딕</vt:lpstr>
      <vt:lpstr>나눔고딕 ExtraBold</vt:lpstr>
      <vt:lpstr>10X10</vt:lpstr>
      <vt:lpstr>tvN 즐거운이야기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“해당 층에 가서 항의하면 되는 거 아냐?”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: 공유 마을</vt:lpstr>
      <vt:lpstr>: 모빌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muram388@gmail.com</dc:creator>
  <cp:lastModifiedBy>muram388@gmail.com</cp:lastModifiedBy>
  <cp:revision>193</cp:revision>
  <dcterms:created xsi:type="dcterms:W3CDTF">2019-09-22T07:53:58Z</dcterms:created>
  <dcterms:modified xsi:type="dcterms:W3CDTF">2019-11-02T06:23:32Z</dcterms:modified>
</cp:coreProperties>
</file>